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10/9/2018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10/9/2018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10/9/2018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10/9/2018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10/9/2018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10/9/2018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10/9/2018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5.em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7.emf"/><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155372"/>
            <a:ext cx="9448800" cy="1055118"/>
          </a:xfrm>
        </p:spPr>
        <p:txBody>
          <a:bodyPr>
            <a:normAutofit/>
          </a:bodyPr>
          <a:lstStyle/>
          <a:p>
            <a:r>
              <a:rPr lang="en-US" sz="5700" dirty="0" smtClean="0"/>
              <a:t>Purchasing Protocols</a:t>
            </a:r>
            <a:endParaRPr lang="en-US" sz="5700" dirty="0"/>
          </a:p>
        </p:txBody>
      </p:sp>
      <p:sp>
        <p:nvSpPr>
          <p:cNvPr id="3" name="Subtitle 2"/>
          <p:cNvSpPr>
            <a:spLocks noGrp="1"/>
          </p:cNvSpPr>
          <p:nvPr>
            <p:ph type="subTitle" idx="1"/>
          </p:nvPr>
        </p:nvSpPr>
        <p:spPr>
          <a:xfrm>
            <a:off x="1371600" y="3514635"/>
            <a:ext cx="9448800" cy="1292496"/>
          </a:xfrm>
        </p:spPr>
        <p:txBody>
          <a:bodyPr>
            <a:noAutofit/>
          </a:bodyPr>
          <a:lstStyle/>
          <a:p>
            <a:r>
              <a:rPr lang="en-US" sz="3200" dirty="0" smtClean="0"/>
              <a:t>Colusa Unified School District</a:t>
            </a:r>
          </a:p>
          <a:p>
            <a:r>
              <a:rPr lang="en-US" sz="3200" dirty="0" smtClean="0"/>
              <a:t>October 4, 2018</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8691062"/>
      </p:ext>
    </p:extLst>
  </p:cSld>
  <p:clrMapOvr>
    <a:masterClrMapping/>
  </p:clrMapOvr>
  <mc:AlternateContent xmlns:mc="http://schemas.openxmlformats.org/markup-compatibility/2006">
    <mc:Choice xmlns:p14="http://schemas.microsoft.com/office/powerpoint/2010/main" Requires="p14">
      <p:transition spd="slow" p14:dur="2000" advTm="22168"/>
    </mc:Choice>
    <mc:Fallback>
      <p:transition spd="slow" advTm="22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Credit card purchases</a:t>
            </a:r>
            <a:endParaRPr lang="en-US" dirty="0"/>
          </a:p>
        </p:txBody>
      </p:sp>
      <p:sp>
        <p:nvSpPr>
          <p:cNvPr id="5" name="Content Placeholder 4"/>
          <p:cNvSpPr>
            <a:spLocks noGrp="1"/>
          </p:cNvSpPr>
          <p:nvPr>
            <p:ph idx="1"/>
          </p:nvPr>
        </p:nvSpPr>
        <p:spPr>
          <a:xfrm>
            <a:off x="568235" y="1946365"/>
            <a:ext cx="10820400" cy="4533577"/>
          </a:xfrm>
        </p:spPr>
        <p:txBody>
          <a:bodyPr>
            <a:normAutofit lnSpcReduction="10000"/>
          </a:bodyPr>
          <a:lstStyle/>
          <a:p>
            <a:r>
              <a:rPr lang="en-US" dirty="0"/>
              <a:t>The </a:t>
            </a:r>
            <a:r>
              <a:rPr lang="en-US" dirty="0" smtClean="0"/>
              <a:t>Superintendent </a:t>
            </a:r>
            <a:r>
              <a:rPr lang="en-US" dirty="0"/>
              <a:t>authorizes the issuance of credit cards to specified employees. </a:t>
            </a:r>
            <a:r>
              <a:rPr lang="en-US" dirty="0" smtClean="0"/>
              <a:t>The Colusa Unified School District credit </a:t>
            </a:r>
            <a:r>
              <a:rPr lang="en-US" dirty="0"/>
              <a:t>card purchases are for official business only and </a:t>
            </a:r>
            <a:r>
              <a:rPr lang="en-US" dirty="0" smtClean="0"/>
              <a:t>must comply </a:t>
            </a:r>
            <a:r>
              <a:rPr lang="en-US" dirty="0"/>
              <a:t>with established purchasing </a:t>
            </a:r>
            <a:r>
              <a:rPr lang="en-US" dirty="0" smtClean="0"/>
              <a:t>policies</a:t>
            </a:r>
          </a:p>
          <a:p>
            <a:r>
              <a:rPr lang="en-US" dirty="0"/>
              <a:t>Authorized credit card holders shall use discretion when using a </a:t>
            </a:r>
            <a:r>
              <a:rPr lang="en-US" dirty="0" smtClean="0"/>
              <a:t>CUSD </a:t>
            </a:r>
            <a:r>
              <a:rPr lang="en-US" dirty="0"/>
              <a:t>credit card. </a:t>
            </a:r>
            <a:r>
              <a:rPr lang="en-US" dirty="0" smtClean="0"/>
              <a:t>Whenever possible</a:t>
            </a:r>
            <a:r>
              <a:rPr lang="en-US" dirty="0"/>
              <a:t>, purchases made by purchase order shall take precedence over purchases made by </a:t>
            </a:r>
            <a:r>
              <a:rPr lang="en-US" dirty="0" smtClean="0"/>
              <a:t>credit card</a:t>
            </a:r>
            <a:endParaRPr lang="en-US" dirty="0"/>
          </a:p>
          <a:p>
            <a:r>
              <a:rPr lang="en-US" dirty="0" smtClean="0"/>
              <a:t>Credit cards </a:t>
            </a:r>
            <a:r>
              <a:rPr lang="en-US" dirty="0"/>
              <a:t>are not for personal use and shall not be used to purchase alcohol, tobacco, </a:t>
            </a:r>
            <a:r>
              <a:rPr lang="en-US" dirty="0" smtClean="0"/>
              <a:t>and other </a:t>
            </a:r>
            <a:r>
              <a:rPr lang="en-US" dirty="0"/>
              <a:t>purchases that are prohibited by program contract requirements</a:t>
            </a:r>
            <a:r>
              <a:rPr lang="en-US" dirty="0" smtClean="0"/>
              <a:t>.</a:t>
            </a:r>
          </a:p>
          <a:p>
            <a:r>
              <a:rPr lang="en-US" b="1" i="1" dirty="0"/>
              <a:t>Note: Failure to have a purchase order in place prior to purchase, failure to </a:t>
            </a:r>
            <a:r>
              <a:rPr lang="en-US" b="1" i="1" dirty="0" smtClean="0"/>
              <a:t>provide itemized </a:t>
            </a:r>
            <a:r>
              <a:rPr lang="en-US" b="1" i="1" dirty="0"/>
              <a:t>receipts or failure to forward the Cardholder Statement of Account to </a:t>
            </a:r>
            <a:r>
              <a:rPr lang="en-US" b="1" i="1" dirty="0" smtClean="0"/>
              <a:t>Business Services within </a:t>
            </a:r>
            <a:r>
              <a:rPr lang="en-US" b="1" i="1" dirty="0"/>
              <a:t>the established timeline may result in suspension </a:t>
            </a:r>
            <a:r>
              <a:rPr lang="en-US" b="1" i="1" dirty="0" smtClean="0"/>
              <a:t>of credit </a:t>
            </a:r>
            <a:r>
              <a:rPr lang="en-US" b="1" i="1" dirty="0"/>
              <a:t>card usage and/or payment of goods with personal funds.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9106304"/>
      </p:ext>
    </p:extLst>
  </p:cSld>
  <p:clrMapOvr>
    <a:masterClrMapping/>
  </p:clrMapOvr>
  <mc:AlternateContent xmlns:mc="http://schemas.openxmlformats.org/markup-compatibility/2006">
    <mc:Choice xmlns:p14="http://schemas.microsoft.com/office/powerpoint/2010/main" Requires="p14">
      <p:transition spd="slow" p14:dur="2000" advTm="68600"/>
    </mc:Choice>
    <mc:Fallback>
      <p:transition spd="slow" advTm="68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95600" y="764373"/>
            <a:ext cx="8610600" cy="1051364"/>
          </a:xfrm>
        </p:spPr>
        <p:txBody>
          <a:bodyPr/>
          <a:lstStyle/>
          <a:p>
            <a:r>
              <a:rPr lang="en-US" dirty="0" smtClean="0"/>
              <a:t>Internet purchases</a:t>
            </a:r>
            <a:endParaRPr lang="en-US" dirty="0"/>
          </a:p>
        </p:txBody>
      </p:sp>
      <p:sp>
        <p:nvSpPr>
          <p:cNvPr id="5" name="Content Placeholder 4"/>
          <p:cNvSpPr>
            <a:spLocks noGrp="1"/>
          </p:cNvSpPr>
          <p:nvPr>
            <p:ph idx="1"/>
          </p:nvPr>
        </p:nvSpPr>
        <p:spPr/>
        <p:txBody>
          <a:bodyPr>
            <a:normAutofit fontScale="92500"/>
          </a:bodyPr>
          <a:lstStyle/>
          <a:p>
            <a:pPr marL="0" indent="0">
              <a:buNone/>
            </a:pPr>
            <a:r>
              <a:rPr lang="en-US" dirty="0"/>
              <a:t>With the advance of technology, Internet purchasing has become commonplace. Authorized purchasers may order from sites that will accept purchase orders. All procedures are the same as described in the “Creating the Purchase Requisition” section of </a:t>
            </a:r>
            <a:r>
              <a:rPr lang="en-US" dirty="0" smtClean="0"/>
              <a:t>the </a:t>
            </a:r>
            <a:r>
              <a:rPr lang="en-US" dirty="0"/>
              <a:t>manual, with one addition</a:t>
            </a:r>
            <a:r>
              <a:rPr lang="en-US" dirty="0" smtClean="0"/>
              <a:t>:</a:t>
            </a:r>
            <a:endParaRPr lang="en-US" dirty="0"/>
          </a:p>
          <a:p>
            <a:r>
              <a:rPr lang="en-US" b="1" i="1" dirty="0"/>
              <a:t>Please indicate in the body of the requisition, “Internet Order – Do Not Duplicate.” </a:t>
            </a:r>
            <a:endParaRPr lang="en-US" dirty="0"/>
          </a:p>
          <a:p>
            <a:pPr marL="0" indent="0">
              <a:buNone/>
            </a:pPr>
            <a:r>
              <a:rPr lang="en-US" u="sng" dirty="0" smtClean="0"/>
              <a:t>NOTE</a:t>
            </a:r>
            <a:r>
              <a:rPr lang="en-US" u="sng" dirty="0"/>
              <a:t>:</a:t>
            </a:r>
            <a:r>
              <a:rPr lang="en-US" dirty="0"/>
              <a:t>  Internet pricing is variable and what you see on sale today may not be the same price by the time the requisition goes through the approval process. You must confirm that the prices have not increased once the purchase order has been processed and returned to you as a purchase order. This is the responsibility of the purchaser. Each site is responsible for checking each shipment for damage and/or errors. Packing slips must be signed and dated when the goods have been received, scanned and sent to the Business Office.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58518645"/>
      </p:ext>
    </p:extLst>
  </p:cSld>
  <p:clrMapOvr>
    <a:masterClrMapping/>
  </p:clrMapOvr>
  <mc:AlternateContent xmlns:mc="http://schemas.openxmlformats.org/markup-compatibility/2006">
    <mc:Choice xmlns:p14="http://schemas.microsoft.com/office/powerpoint/2010/main" Requires="p14">
      <p:transition spd="slow" p14:dur="2000" advTm="80645"/>
    </mc:Choice>
    <mc:Fallback>
      <p:transition spd="slow" advTm="80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13955" y="173816"/>
            <a:ext cx="5088570" cy="6307344"/>
          </a:xfrm>
          <a:prstGeom prst="rect">
            <a:avLst/>
          </a:prstGeom>
        </p:spPr>
      </p:pic>
      <p:pic>
        <p:nvPicPr>
          <p:cNvPr id="5" name="Picture 4"/>
          <p:cNvPicPr>
            <a:picLocks noChangeAspect="1"/>
          </p:cNvPicPr>
          <p:nvPr/>
        </p:nvPicPr>
        <p:blipFill>
          <a:blip r:embed="rId5"/>
          <a:stretch>
            <a:fillRect/>
          </a:stretch>
        </p:blipFill>
        <p:spPr>
          <a:xfrm>
            <a:off x="6165669" y="64607"/>
            <a:ext cx="4781005" cy="684833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2204010"/>
      </p:ext>
    </p:extLst>
  </p:cSld>
  <p:clrMapOvr>
    <a:masterClrMapping/>
  </p:clrMapOvr>
  <mc:AlternateContent xmlns:mc="http://schemas.openxmlformats.org/markup-compatibility/2006">
    <mc:Choice xmlns:p14="http://schemas.microsoft.com/office/powerpoint/2010/main" Requires="p14">
      <p:transition spd="slow" p14:dur="2000" advTm="33862"/>
    </mc:Choice>
    <mc:Fallback>
      <p:transition spd="slow" advTm="33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849085" y="335365"/>
            <a:ext cx="4754881" cy="6529115"/>
          </a:xfrm>
          <a:prstGeom prst="rect">
            <a:avLst/>
          </a:prstGeom>
        </p:spPr>
      </p:pic>
      <p:pic>
        <p:nvPicPr>
          <p:cNvPr id="3" name="Picture 2"/>
          <p:cNvPicPr>
            <a:picLocks noChangeAspect="1"/>
          </p:cNvPicPr>
          <p:nvPr/>
        </p:nvPicPr>
        <p:blipFill>
          <a:blip r:embed="rId5"/>
          <a:stretch>
            <a:fillRect/>
          </a:stretch>
        </p:blipFill>
        <p:spPr>
          <a:xfrm>
            <a:off x="5962080" y="335365"/>
            <a:ext cx="4672887" cy="635952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0083938"/>
      </p:ext>
    </p:extLst>
  </p:cSld>
  <p:clrMapOvr>
    <a:masterClrMapping/>
  </p:clrMapOvr>
  <mc:AlternateContent xmlns:mc="http://schemas.openxmlformats.org/markup-compatibility/2006">
    <mc:Choice xmlns:p14="http://schemas.microsoft.com/office/powerpoint/2010/main" Requires="p14">
      <p:transition spd="slow" p14:dur="2000" advTm="37625"/>
    </mc:Choice>
    <mc:Fallback>
      <p:transition spd="slow" advTm="3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02172"/>
            <a:ext cx="10820400" cy="2802467"/>
          </a:xfrm>
        </p:spPr>
        <p:txBody>
          <a:bodyPr>
            <a:normAutofit/>
          </a:bodyPr>
          <a:lstStyle/>
          <a:p>
            <a:pPr algn="ctr"/>
            <a:r>
              <a:rPr lang="en-US" sz="6000" dirty="0" smtClean="0"/>
              <a:t>Thank you for your time!</a:t>
            </a:r>
            <a:endParaRPr lang="en-US" sz="6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87454283"/>
      </p:ext>
    </p:extLst>
  </p:cSld>
  <p:clrMapOvr>
    <a:masterClrMapping/>
  </p:clrMapOvr>
  <mc:AlternateContent xmlns:mc="http://schemas.openxmlformats.org/markup-compatibility/2006">
    <mc:Choice xmlns:p14="http://schemas.microsoft.com/office/powerpoint/2010/main" Requires="p14">
      <p:transition spd="slow" p14:dur="2000" advTm="25859"/>
    </mc:Choice>
    <mc:Fallback>
      <p:transition spd="slow" advTm="25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Purchasing Protocols – </a:t>
            </a:r>
            <a:br>
              <a:rPr lang="en-US" dirty="0" smtClean="0"/>
            </a:br>
            <a:r>
              <a:rPr lang="en-US" dirty="0" smtClean="0"/>
              <a:t>why do we need them?</a:t>
            </a:r>
            <a:endParaRPr lang="en-US" dirty="0"/>
          </a:p>
        </p:txBody>
      </p:sp>
      <p:sp>
        <p:nvSpPr>
          <p:cNvPr id="3" name="Content Placeholder 2"/>
          <p:cNvSpPr>
            <a:spLocks noGrp="1"/>
          </p:cNvSpPr>
          <p:nvPr>
            <p:ph idx="1"/>
          </p:nvPr>
        </p:nvSpPr>
        <p:spPr>
          <a:xfrm>
            <a:off x="1567542" y="2468879"/>
            <a:ext cx="9481457" cy="953589"/>
          </a:xfrm>
        </p:spPr>
        <p:txBody>
          <a:bodyPr>
            <a:normAutofit/>
          </a:bodyPr>
          <a:lstStyle/>
          <a:p>
            <a:pPr marL="0" indent="0">
              <a:buNone/>
            </a:pPr>
            <a:r>
              <a:rPr lang="en-US" dirty="0" smtClean="0"/>
              <a:t>1. Compliance </a:t>
            </a:r>
            <a:r>
              <a:rPr lang="en-US" dirty="0"/>
              <a:t>with the Federal and California State laws and Board policy on </a:t>
            </a:r>
            <a:r>
              <a:rPr lang="en-US" dirty="0" smtClean="0"/>
              <a:t>purchasing</a:t>
            </a:r>
            <a:endParaRPr lang="en-US" dirty="0"/>
          </a:p>
        </p:txBody>
      </p:sp>
      <p:sp>
        <p:nvSpPr>
          <p:cNvPr id="4" name="Content Placeholder 2"/>
          <p:cNvSpPr txBox="1">
            <a:spLocks/>
          </p:cNvSpPr>
          <p:nvPr/>
        </p:nvSpPr>
        <p:spPr>
          <a:xfrm>
            <a:off x="1567542" y="4750524"/>
            <a:ext cx="9481456" cy="19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smtClean="0"/>
              <a:t>3. Achieve savings of tax dollars through the use of a purchasing system</a:t>
            </a:r>
          </a:p>
          <a:p>
            <a:endParaRPr lang="en-US" dirty="0"/>
          </a:p>
        </p:txBody>
      </p:sp>
      <p:sp>
        <p:nvSpPr>
          <p:cNvPr id="5" name="Content Placeholder 2"/>
          <p:cNvSpPr txBox="1">
            <a:spLocks/>
          </p:cNvSpPr>
          <p:nvPr/>
        </p:nvSpPr>
        <p:spPr>
          <a:xfrm>
            <a:off x="1567541" y="3635827"/>
            <a:ext cx="9481457" cy="90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smtClean="0"/>
              <a:t>2. Promote efficiency in purchasing practices by defining a purchasing system; and</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8986539"/>
      </p:ext>
    </p:extLst>
  </p:cSld>
  <p:clrMapOvr>
    <a:masterClrMapping/>
  </p:clrMapOvr>
  <mc:AlternateContent xmlns:mc="http://schemas.openxmlformats.org/markup-compatibility/2006">
    <mc:Choice xmlns:p14="http://schemas.microsoft.com/office/powerpoint/2010/main" Requires="p14">
      <p:transition spd="slow" p14:dur="2000" advTm="25208"/>
    </mc:Choice>
    <mc:Fallback>
      <p:transition spd="slow" advTm="25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Purchasing Policy / process</a:t>
            </a:r>
            <a:endParaRPr lang="en-US" dirty="0"/>
          </a:p>
        </p:txBody>
      </p:sp>
      <p:sp>
        <p:nvSpPr>
          <p:cNvPr id="3" name="Content Placeholder 2"/>
          <p:cNvSpPr>
            <a:spLocks noGrp="1"/>
          </p:cNvSpPr>
          <p:nvPr>
            <p:ph idx="1"/>
          </p:nvPr>
        </p:nvSpPr>
        <p:spPr>
          <a:xfrm>
            <a:off x="685800" y="2312127"/>
            <a:ext cx="10820400" cy="1907177"/>
          </a:xfrm>
        </p:spPr>
        <p:txBody>
          <a:bodyPr/>
          <a:lstStyle/>
          <a:p>
            <a:pPr marL="0" indent="0">
              <a:buNone/>
            </a:pPr>
            <a:r>
              <a:rPr lang="en-US" b="1" dirty="0"/>
              <a:t>Purchasing Policy </a:t>
            </a:r>
            <a:r>
              <a:rPr lang="en-US" dirty="0"/>
              <a:t>The Colusa Unified School District authorizes specific staff per site to utilize the purchasing program.  While school and authorized users (staff) initiate </a:t>
            </a:r>
            <a:r>
              <a:rPr lang="en-US" b="1" i="1" dirty="0"/>
              <a:t>purchase requisitions</a:t>
            </a:r>
            <a:r>
              <a:rPr lang="en-US" dirty="0"/>
              <a:t> in the District's Accounting System, a </a:t>
            </a:r>
            <a:r>
              <a:rPr lang="en-US" b="1" i="1" dirty="0"/>
              <a:t>purchase order</a:t>
            </a:r>
            <a:r>
              <a:rPr lang="en-US" dirty="0"/>
              <a:t>, properly numbered, authorized and signed by the Business Office is the only document by which the District obligates itself to a vendor. </a:t>
            </a:r>
          </a:p>
        </p:txBody>
      </p:sp>
      <p:sp>
        <p:nvSpPr>
          <p:cNvPr id="4" name="Content Placeholder 2"/>
          <p:cNvSpPr txBox="1">
            <a:spLocks/>
          </p:cNvSpPr>
          <p:nvPr/>
        </p:nvSpPr>
        <p:spPr>
          <a:xfrm>
            <a:off x="685800" y="4408717"/>
            <a:ext cx="10820400" cy="8033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t>The Business Office is the only entity authorized to sign and issue purchase orders.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353602"/>
      </p:ext>
    </p:extLst>
  </p:cSld>
  <p:clrMapOvr>
    <a:masterClrMapping/>
  </p:clrMapOvr>
  <mc:AlternateContent xmlns:mc="http://schemas.openxmlformats.org/markup-compatibility/2006">
    <mc:Choice xmlns:p14="http://schemas.microsoft.com/office/powerpoint/2010/main" Requires="p14">
      <p:transition spd="slow" p14:dur="2000" advTm="35457"/>
    </mc:Choice>
    <mc:Fallback>
      <p:transition spd="slow" advTm="35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  before you buy:</a:t>
            </a:r>
            <a:endParaRPr lang="en-US" dirty="0"/>
          </a:p>
        </p:txBody>
      </p:sp>
      <p:sp>
        <p:nvSpPr>
          <p:cNvPr id="3" name="Content Placeholder 2"/>
          <p:cNvSpPr>
            <a:spLocks noGrp="1"/>
          </p:cNvSpPr>
          <p:nvPr>
            <p:ph idx="1"/>
          </p:nvPr>
        </p:nvSpPr>
        <p:spPr>
          <a:xfrm>
            <a:off x="685800" y="2262596"/>
            <a:ext cx="10820400" cy="535577"/>
          </a:xfrm>
        </p:spPr>
        <p:txBody>
          <a:bodyPr/>
          <a:lstStyle/>
          <a:p>
            <a:pPr marL="0" lvl="0" indent="0">
              <a:buNone/>
            </a:pPr>
            <a:r>
              <a:rPr lang="en-US" dirty="0"/>
              <a:t>How students will learn or benefit from the purchase</a:t>
            </a:r>
            <a:r>
              <a:rPr lang="en-US" dirty="0" smtClean="0"/>
              <a:t>?</a:t>
            </a:r>
            <a:endParaRPr lang="en-US" dirty="0"/>
          </a:p>
        </p:txBody>
      </p:sp>
      <p:sp>
        <p:nvSpPr>
          <p:cNvPr id="4" name="Content Placeholder 2"/>
          <p:cNvSpPr txBox="1">
            <a:spLocks/>
          </p:cNvSpPr>
          <p:nvPr/>
        </p:nvSpPr>
        <p:spPr>
          <a:xfrm>
            <a:off x="685800" y="4978036"/>
            <a:ext cx="10820400" cy="8512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smtClean="0"/>
              <a:t>Have inventories been checked to determine whether there is a real need for the purchase?</a:t>
            </a:r>
          </a:p>
          <a:p>
            <a:endParaRPr lang="en-US" dirty="0"/>
          </a:p>
        </p:txBody>
      </p:sp>
      <p:sp>
        <p:nvSpPr>
          <p:cNvPr id="5" name="Content Placeholder 2"/>
          <p:cNvSpPr txBox="1">
            <a:spLocks/>
          </p:cNvSpPr>
          <p:nvPr/>
        </p:nvSpPr>
        <p:spPr>
          <a:xfrm>
            <a:off x="685800" y="3003368"/>
            <a:ext cx="10820400" cy="494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smtClean="0"/>
              <a:t>What educational achievement or program may be linked to the purchase?</a:t>
            </a:r>
          </a:p>
        </p:txBody>
      </p:sp>
      <p:sp>
        <p:nvSpPr>
          <p:cNvPr id="6" name="Content Placeholder 2"/>
          <p:cNvSpPr txBox="1">
            <a:spLocks/>
          </p:cNvSpPr>
          <p:nvPr/>
        </p:nvSpPr>
        <p:spPr>
          <a:xfrm>
            <a:off x="685800" y="3553100"/>
            <a:ext cx="10820400" cy="708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smtClean="0"/>
              <a:t>How is the purchase of operational value to your school/office?</a:t>
            </a:r>
            <a:endParaRPr lang="en-US" dirty="0"/>
          </a:p>
        </p:txBody>
      </p:sp>
      <p:sp>
        <p:nvSpPr>
          <p:cNvPr id="7" name="Content Placeholder 2"/>
          <p:cNvSpPr txBox="1">
            <a:spLocks/>
          </p:cNvSpPr>
          <p:nvPr/>
        </p:nvSpPr>
        <p:spPr>
          <a:xfrm>
            <a:off x="685800" y="4100105"/>
            <a:ext cx="10820400" cy="756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smtClean="0"/>
              <a:t>Are the goods/services purchased useful for the long term rather than immediate need?</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27048573"/>
      </p:ext>
    </p:extLst>
  </p:cSld>
  <p:clrMapOvr>
    <a:masterClrMapping/>
  </p:clrMapOvr>
  <mc:AlternateContent xmlns:mc="http://schemas.openxmlformats.org/markup-compatibility/2006">
    <mc:Choice xmlns:p14="http://schemas.microsoft.com/office/powerpoint/2010/main" Requires="p14">
      <p:transition spd="slow" p14:dur="2000" advTm="60229"/>
    </mc:Choice>
    <mc:Fallback>
      <p:transition spd="slow" advTm="60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39" y="1077881"/>
            <a:ext cx="11506201" cy="842358"/>
          </a:xfrm>
        </p:spPr>
        <p:txBody>
          <a:bodyPr>
            <a:normAutofit/>
          </a:bodyPr>
          <a:lstStyle/>
          <a:p>
            <a:r>
              <a:rPr lang="en-US" sz="3600" dirty="0" smtClean="0"/>
              <a:t>Has the product already been purchased?</a:t>
            </a:r>
            <a:endParaRPr lang="en-US" sz="3600" dirty="0"/>
          </a:p>
        </p:txBody>
      </p:sp>
      <p:sp>
        <p:nvSpPr>
          <p:cNvPr id="3" name="Content Placeholder 2"/>
          <p:cNvSpPr>
            <a:spLocks noGrp="1"/>
          </p:cNvSpPr>
          <p:nvPr>
            <p:ph sz="half" idx="1"/>
          </p:nvPr>
        </p:nvSpPr>
        <p:spPr/>
        <p:txBody>
          <a:bodyPr>
            <a:normAutofit/>
          </a:bodyPr>
          <a:lstStyle/>
          <a:p>
            <a:r>
              <a:rPr lang="en-US" dirty="0" smtClean="0"/>
              <a:t>Yes:</a:t>
            </a:r>
          </a:p>
          <a:p>
            <a:pPr lvl="1">
              <a:buFont typeface="Wingdings" panose="05000000000000000000" pitchFamily="2" charset="2"/>
              <a:buChar char="Ø"/>
            </a:pPr>
            <a:r>
              <a:rPr lang="en-US" dirty="0" smtClean="0"/>
              <a:t>Complete a Payment Voucher (PV) and submit to the Business Office</a:t>
            </a:r>
          </a:p>
          <a:p>
            <a:pPr lvl="1">
              <a:buFont typeface="Wingdings" panose="05000000000000000000" pitchFamily="2" charset="2"/>
              <a:buChar char="Ø"/>
            </a:pPr>
            <a:r>
              <a:rPr lang="en-US" dirty="0" smtClean="0"/>
              <a:t>Make sure there is a valid account code on the Payment Voucher</a:t>
            </a:r>
          </a:p>
          <a:p>
            <a:pPr lvl="1">
              <a:buFont typeface="Wingdings" panose="05000000000000000000" pitchFamily="2" charset="2"/>
              <a:buChar char="Ø"/>
            </a:pPr>
            <a:r>
              <a:rPr lang="en-US" dirty="0" smtClean="0"/>
              <a:t>Make sure the Payment Voucher has been signed by a Manager</a:t>
            </a:r>
          </a:p>
          <a:p>
            <a:pPr lvl="1">
              <a:buFont typeface="Wingdings" panose="05000000000000000000" pitchFamily="2" charset="2"/>
              <a:buChar char="Ø"/>
            </a:pPr>
            <a:r>
              <a:rPr lang="en-US" dirty="0" smtClean="0"/>
              <a:t>Business Office will use Payment Voucher to generate a warrant</a:t>
            </a:r>
          </a:p>
          <a:p>
            <a:pPr lvl="1">
              <a:buFont typeface="Wingdings" panose="05000000000000000000" pitchFamily="2" charset="2"/>
              <a:buChar char="Ø"/>
            </a:pPr>
            <a:r>
              <a:rPr lang="en-US" dirty="0" smtClean="0"/>
              <a:t>Warrant issued to vendor – typical turnaround of 2 weeks</a:t>
            </a:r>
          </a:p>
          <a:p>
            <a:pPr marL="457200" lvl="1" indent="0">
              <a:buNone/>
            </a:pPr>
            <a:r>
              <a:rPr lang="en-US" b="1" i="1" dirty="0" smtClean="0"/>
              <a:t>This should not be common practice!</a:t>
            </a:r>
          </a:p>
        </p:txBody>
      </p:sp>
      <p:sp>
        <p:nvSpPr>
          <p:cNvPr id="4" name="Content Placeholder 3"/>
          <p:cNvSpPr>
            <a:spLocks noGrp="1"/>
          </p:cNvSpPr>
          <p:nvPr>
            <p:ph sz="half" idx="2"/>
          </p:nvPr>
        </p:nvSpPr>
        <p:spPr/>
        <p:txBody>
          <a:bodyPr>
            <a:normAutofit/>
          </a:bodyPr>
          <a:lstStyle/>
          <a:p>
            <a:r>
              <a:rPr lang="en-US" dirty="0" smtClean="0"/>
              <a:t>No:</a:t>
            </a:r>
          </a:p>
          <a:p>
            <a:pPr lvl="1">
              <a:buFont typeface="Wingdings" panose="05000000000000000000" pitchFamily="2" charset="2"/>
              <a:buChar char="Ø"/>
            </a:pPr>
            <a:r>
              <a:rPr lang="en-US" dirty="0" smtClean="0"/>
              <a:t>Complete a Requisition Order (RO) and submit to the Business Office</a:t>
            </a:r>
          </a:p>
          <a:p>
            <a:pPr lvl="1">
              <a:buFont typeface="Wingdings" panose="05000000000000000000" pitchFamily="2" charset="2"/>
              <a:buChar char="Ø"/>
            </a:pPr>
            <a:r>
              <a:rPr lang="en-US" dirty="0" smtClean="0"/>
              <a:t>Make sure there is a valid account code on the Requisition Order</a:t>
            </a:r>
          </a:p>
          <a:p>
            <a:pPr lvl="1">
              <a:buFont typeface="Wingdings" panose="05000000000000000000" pitchFamily="2" charset="2"/>
              <a:buChar char="Ø"/>
            </a:pPr>
            <a:r>
              <a:rPr lang="en-US" dirty="0" smtClean="0"/>
              <a:t>Make sure the Requisition Order has been signed by a Manager</a:t>
            </a:r>
          </a:p>
          <a:p>
            <a:pPr lvl="1">
              <a:buFont typeface="Wingdings" panose="05000000000000000000" pitchFamily="2" charset="2"/>
              <a:buChar char="Ø"/>
            </a:pPr>
            <a:r>
              <a:rPr lang="en-US" dirty="0" smtClean="0"/>
              <a:t>Business Office will use the Requisition Order to generate a Purchase Order</a:t>
            </a:r>
          </a:p>
          <a:p>
            <a:pPr lvl="1">
              <a:buFont typeface="Wingdings" panose="05000000000000000000" pitchFamily="2" charset="2"/>
              <a:buChar char="Ø"/>
            </a:pPr>
            <a:r>
              <a:rPr lang="en-US" dirty="0" smtClean="0"/>
              <a:t>Purchase Orders are generated weekly</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3156491"/>
      </p:ext>
    </p:extLst>
  </p:cSld>
  <p:clrMapOvr>
    <a:masterClrMapping/>
  </p:clrMapOvr>
  <mc:AlternateContent xmlns:mc="http://schemas.openxmlformats.org/markup-compatibility/2006">
    <mc:Choice xmlns:p14="http://schemas.microsoft.com/office/powerpoint/2010/main" Requires="p14">
      <p:transition spd="slow" p14:dur="2000" advTm="128855"/>
    </mc:Choice>
    <mc:Fallback>
      <p:transition spd="slow" advTm="128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if the vendor will not accept a purchase Order?</a:t>
            </a:r>
            <a:endParaRPr lang="en-US" dirty="0"/>
          </a:p>
        </p:txBody>
      </p:sp>
      <p:sp>
        <p:nvSpPr>
          <p:cNvPr id="6" name="Content Placeholder 5"/>
          <p:cNvSpPr>
            <a:spLocks noGrp="1"/>
          </p:cNvSpPr>
          <p:nvPr>
            <p:ph idx="1"/>
          </p:nvPr>
        </p:nvSpPr>
        <p:spPr>
          <a:xfrm>
            <a:off x="685800" y="2194560"/>
            <a:ext cx="10820400" cy="4297680"/>
          </a:xfrm>
        </p:spPr>
        <p:txBody>
          <a:bodyPr/>
          <a:lstStyle/>
          <a:p>
            <a:pPr lvl="1">
              <a:buFont typeface="Wingdings" panose="05000000000000000000" pitchFamily="2" charset="2"/>
              <a:buChar char="Ø"/>
            </a:pPr>
            <a:endParaRPr lang="en-US" dirty="0" smtClean="0"/>
          </a:p>
          <a:p>
            <a:pPr marL="457200" lvl="1" indent="0">
              <a:buNone/>
            </a:pPr>
            <a:r>
              <a:rPr lang="en-US" dirty="0" smtClean="0"/>
              <a:t>If a vendor will not accept a Purchase Order, follow the same steps used to complete a Payment Voucher:</a:t>
            </a:r>
          </a:p>
          <a:p>
            <a:pPr marL="457200" lvl="1" indent="0">
              <a:buNone/>
            </a:pPr>
            <a:endParaRPr lang="en-US" dirty="0" smtClean="0"/>
          </a:p>
          <a:p>
            <a:pPr lvl="1">
              <a:buFont typeface="Wingdings" panose="05000000000000000000" pitchFamily="2" charset="2"/>
              <a:buChar char="Ø"/>
            </a:pPr>
            <a:r>
              <a:rPr lang="en-US" dirty="0" smtClean="0"/>
              <a:t>Complete </a:t>
            </a:r>
            <a:r>
              <a:rPr lang="en-US" dirty="0"/>
              <a:t>a Payment Voucher (PV) and submit to the Business Office</a:t>
            </a:r>
          </a:p>
          <a:p>
            <a:pPr lvl="1">
              <a:buFont typeface="Wingdings" panose="05000000000000000000" pitchFamily="2" charset="2"/>
              <a:buChar char="Ø"/>
            </a:pPr>
            <a:r>
              <a:rPr lang="en-US" dirty="0"/>
              <a:t>Make sure there is a valid account code on the Payment Voucher</a:t>
            </a:r>
          </a:p>
          <a:p>
            <a:pPr lvl="1">
              <a:buFont typeface="Wingdings" panose="05000000000000000000" pitchFamily="2" charset="2"/>
              <a:buChar char="Ø"/>
            </a:pPr>
            <a:r>
              <a:rPr lang="en-US" dirty="0"/>
              <a:t>Make sure the Payment Voucher has been signed by a Manager</a:t>
            </a:r>
          </a:p>
          <a:p>
            <a:pPr lvl="1">
              <a:buFont typeface="Wingdings" panose="05000000000000000000" pitchFamily="2" charset="2"/>
              <a:buChar char="Ø"/>
            </a:pPr>
            <a:r>
              <a:rPr lang="en-US" dirty="0"/>
              <a:t>Business Office will use Payment Voucher to generate a warrant</a:t>
            </a:r>
          </a:p>
          <a:p>
            <a:pPr lvl="1">
              <a:buFont typeface="Wingdings" panose="05000000000000000000" pitchFamily="2" charset="2"/>
              <a:buChar char="Ø"/>
            </a:pPr>
            <a:r>
              <a:rPr lang="en-US" dirty="0"/>
              <a:t>Warrant issued to vendor – typical turnaround of 2 </a:t>
            </a:r>
            <a:r>
              <a:rPr lang="en-US" dirty="0" smtClean="0"/>
              <a:t>weeks</a:t>
            </a:r>
          </a:p>
          <a:p>
            <a:pPr lvl="1">
              <a:buFont typeface="Wingdings" panose="05000000000000000000" pitchFamily="2" charset="2"/>
              <a:buChar char="Ø"/>
            </a:pPr>
            <a:endParaRPr lang="en-US" dirty="0"/>
          </a:p>
          <a:p>
            <a:pPr marL="457200" lvl="1" indent="0">
              <a:buNone/>
            </a:pPr>
            <a:r>
              <a:rPr lang="en-US" i="1" dirty="0" smtClean="0"/>
              <a:t>If the warrant needs to be submitted with an order form, etc., make note on the Payment Voucher to have the warrant returned to the </a:t>
            </a:r>
            <a:r>
              <a:rPr lang="en-US" i="1" dirty="0" err="1" smtClean="0"/>
              <a:t>requisitioner</a:t>
            </a:r>
            <a:endParaRPr lang="en-US" i="1" dirty="0"/>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9709543"/>
      </p:ext>
    </p:extLst>
  </p:cSld>
  <p:clrMapOvr>
    <a:masterClrMapping/>
  </p:clrMapOvr>
  <mc:AlternateContent xmlns:mc="http://schemas.openxmlformats.org/markup-compatibility/2006">
    <mc:Choice xmlns:p14="http://schemas.microsoft.com/office/powerpoint/2010/main" Requires="p14">
      <p:transition spd="slow" p14:dur="2000" advTm="68947"/>
    </mc:Choice>
    <mc:Fallback>
      <p:transition spd="slow" advTm="68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869" y="764373"/>
            <a:ext cx="9455331" cy="1293028"/>
          </a:xfrm>
        </p:spPr>
        <p:txBody>
          <a:bodyPr/>
          <a:lstStyle/>
          <a:p>
            <a:r>
              <a:rPr lang="en-US" dirty="0" smtClean="0"/>
              <a:t>How do we reimburse employees?</a:t>
            </a:r>
            <a:endParaRPr lang="en-US" dirty="0"/>
          </a:p>
        </p:txBody>
      </p:sp>
      <p:sp>
        <p:nvSpPr>
          <p:cNvPr id="3" name="Content Placeholder 2"/>
          <p:cNvSpPr>
            <a:spLocks noGrp="1"/>
          </p:cNvSpPr>
          <p:nvPr>
            <p:ph idx="1"/>
          </p:nvPr>
        </p:nvSpPr>
        <p:spPr>
          <a:xfrm>
            <a:off x="685800" y="1881053"/>
            <a:ext cx="10820400" cy="3997234"/>
          </a:xfrm>
        </p:spPr>
        <p:txBody>
          <a:bodyPr/>
          <a:lstStyle/>
          <a:p>
            <a:pPr marL="0" indent="0">
              <a:buNone/>
            </a:pPr>
            <a:r>
              <a:rPr lang="en-US" dirty="0" smtClean="0"/>
              <a:t>Employees are reimbursed for pre-approved purchases by completing and submitting an Employee Reimbursement Form.  This form is used for the following:</a:t>
            </a:r>
          </a:p>
          <a:p>
            <a:pPr marL="0" indent="0">
              <a:buNone/>
            </a:pPr>
            <a:endParaRPr lang="en-US" sz="1600" dirty="0" smtClean="0"/>
          </a:p>
          <a:p>
            <a:pPr marL="457200" indent="-457200">
              <a:buFont typeface="+mj-lt"/>
              <a:buAutoNum type="arabicPeriod"/>
            </a:pPr>
            <a:r>
              <a:rPr lang="en-US" dirty="0"/>
              <a:t>REIMBURSEMENT FOR SUPPLIES, PARKING RECEIPTS, TOLL CHARGES, ETC</a:t>
            </a:r>
            <a:r>
              <a:rPr lang="en-US" dirty="0" smtClean="0"/>
              <a:t>.</a:t>
            </a:r>
          </a:p>
          <a:p>
            <a:pPr marL="457200" indent="-457200">
              <a:buFont typeface="+mj-lt"/>
              <a:buAutoNum type="arabicPeriod"/>
            </a:pPr>
            <a:r>
              <a:rPr lang="en-US" dirty="0"/>
              <a:t>REIMBURSEMENT FOR </a:t>
            </a:r>
            <a:r>
              <a:rPr lang="en-US" dirty="0" smtClean="0"/>
              <a:t>MEALS</a:t>
            </a:r>
          </a:p>
          <a:p>
            <a:pPr marL="457200" indent="-457200">
              <a:buFont typeface="+mj-lt"/>
              <a:buAutoNum type="arabicPeriod"/>
            </a:pPr>
            <a:r>
              <a:rPr lang="en-US" dirty="0"/>
              <a:t>REIMBURSEMENT FOR </a:t>
            </a:r>
            <a:r>
              <a:rPr lang="en-US" dirty="0" smtClean="0"/>
              <a:t>MILEAGE</a:t>
            </a:r>
          </a:p>
          <a:p>
            <a:pPr marL="457200" indent="-457200">
              <a:buFont typeface="+mj-lt"/>
              <a:buAutoNum type="arabicPeriod"/>
            </a:pPr>
            <a:endParaRPr lang="en-US" dirty="0"/>
          </a:p>
          <a:p>
            <a:pPr marL="0" indent="0">
              <a:buNone/>
            </a:pPr>
            <a:r>
              <a:rPr lang="en-US" dirty="0" smtClean="0"/>
              <a:t>As with the PV and RO, make sure that the proper budget codes are included on the reimbursement form and a Manager’s signature has been obtained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8969193"/>
      </p:ext>
    </p:extLst>
  </p:cSld>
  <p:clrMapOvr>
    <a:masterClrMapping/>
  </p:clrMapOvr>
  <mc:AlternateContent xmlns:mc="http://schemas.openxmlformats.org/markup-compatibility/2006">
    <mc:Choice xmlns:p14="http://schemas.microsoft.com/office/powerpoint/2010/main" Requires="p14">
      <p:transition spd="slow" p14:dur="2000" advTm="95628"/>
    </mc:Choice>
    <mc:Fallback>
      <p:transition spd="slow" advTm="95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Open purchase orders</a:t>
            </a:r>
            <a:endParaRPr lang="en-US" dirty="0"/>
          </a:p>
        </p:txBody>
      </p:sp>
      <p:sp>
        <p:nvSpPr>
          <p:cNvPr id="5" name="Content Placeholder 4"/>
          <p:cNvSpPr>
            <a:spLocks noGrp="1"/>
          </p:cNvSpPr>
          <p:nvPr>
            <p:ph idx="1"/>
          </p:nvPr>
        </p:nvSpPr>
        <p:spPr>
          <a:xfrm>
            <a:off x="685800" y="1815738"/>
            <a:ext cx="10820400" cy="4676502"/>
          </a:xfrm>
        </p:spPr>
        <p:txBody>
          <a:bodyPr>
            <a:normAutofit lnSpcReduction="10000"/>
          </a:bodyPr>
          <a:lstStyle/>
          <a:p>
            <a:pPr marL="0" indent="0">
              <a:buNone/>
            </a:pPr>
            <a:r>
              <a:rPr lang="en-US" dirty="0"/>
              <a:t>An open purchase order is defined as: a specified amount to be paid to a particular vendor for a particular product, or; a specified variety of products, or; services to be performed by the vendor.  An open purchase order is used when it is impossible to calculate the exact dollar amount of the expenditure. The requisition for an open purchase order must have:</a:t>
            </a:r>
          </a:p>
          <a:p>
            <a:pPr marL="0" indent="0">
              <a:buNone/>
            </a:pPr>
            <a:endParaRPr lang="en-US" sz="1050" dirty="0"/>
          </a:p>
          <a:p>
            <a:pPr lvl="1">
              <a:buFont typeface="Wingdings" panose="05000000000000000000" pitchFamily="2" charset="2"/>
              <a:buChar char="ü"/>
            </a:pPr>
            <a:r>
              <a:rPr lang="en-US" dirty="0"/>
              <a:t>A “not to exceed” amount</a:t>
            </a:r>
          </a:p>
          <a:p>
            <a:pPr lvl="1">
              <a:buFont typeface="Wingdings" panose="05000000000000000000" pitchFamily="2" charset="2"/>
              <a:buChar char="ü"/>
            </a:pPr>
            <a:r>
              <a:rPr lang="en-US" dirty="0" smtClean="0"/>
              <a:t>Valid </a:t>
            </a:r>
            <a:r>
              <a:rPr lang="en-US" dirty="0"/>
              <a:t>dates (must be within the fiscal year, which runs July 1 through June 30)</a:t>
            </a:r>
          </a:p>
          <a:p>
            <a:pPr lvl="1">
              <a:buFont typeface="Wingdings" panose="05000000000000000000" pitchFamily="2" charset="2"/>
              <a:buChar char="ü"/>
            </a:pPr>
            <a:r>
              <a:rPr lang="en-US" dirty="0" smtClean="0"/>
              <a:t>Names </a:t>
            </a:r>
            <a:r>
              <a:rPr lang="en-US" dirty="0"/>
              <a:t>of employees who are authorized to sign for and/or pick up orders from vendor(s)</a:t>
            </a:r>
          </a:p>
          <a:p>
            <a:pPr lvl="1">
              <a:buFont typeface="Wingdings" panose="05000000000000000000" pitchFamily="2" charset="2"/>
              <a:buChar char="ü"/>
            </a:pPr>
            <a:r>
              <a:rPr lang="en-US" dirty="0" smtClean="0"/>
              <a:t>A </a:t>
            </a:r>
            <a:r>
              <a:rPr lang="en-US" dirty="0"/>
              <a:t>vendor that is currently listed in the District’s vendor </a:t>
            </a:r>
            <a:r>
              <a:rPr lang="en-US" dirty="0" smtClean="0"/>
              <a:t>database</a:t>
            </a:r>
          </a:p>
          <a:p>
            <a:pPr marL="0" indent="0">
              <a:buNone/>
            </a:pPr>
            <a:r>
              <a:rPr lang="en-US" i="1" dirty="0" smtClean="0"/>
              <a:t>Note: If </a:t>
            </a:r>
            <a:r>
              <a:rPr lang="en-US" i="1" dirty="0"/>
              <a:t>the vendor of choice is not listed in the District’s vendor database, please check with the District Office. </a:t>
            </a:r>
            <a:r>
              <a:rPr lang="en-US" i="1" dirty="0" smtClean="0"/>
              <a:t>Vendors </a:t>
            </a:r>
            <a:r>
              <a:rPr lang="en-US" i="1" dirty="0"/>
              <a:t>can be added to the database by providing information that is listed on the Federal W-9 form. You will not be able to create a requisition for a vendor until a W-9 is on file.</a:t>
            </a:r>
            <a:endParaRPr lang="en-US" dirty="0" smtClean="0"/>
          </a:p>
          <a:p>
            <a:pPr lvl="1">
              <a:buFont typeface="Wingdings" panose="05000000000000000000" pitchFamily="2" charset="2"/>
              <a:buChar char="ü"/>
            </a:pPr>
            <a:endParaRPr lang="en-US" dirty="0"/>
          </a:p>
          <a:p>
            <a:pPr lvl="1">
              <a:buFont typeface="Wingdings" panose="05000000000000000000" pitchFamily="2" charset="2"/>
              <a:buChar char="ü"/>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4674525"/>
      </p:ext>
    </p:extLst>
  </p:cSld>
  <p:clrMapOvr>
    <a:masterClrMapping/>
  </p:clrMapOvr>
  <mc:AlternateContent xmlns:mc="http://schemas.openxmlformats.org/markup-compatibility/2006">
    <mc:Choice xmlns:p14="http://schemas.microsoft.com/office/powerpoint/2010/main" Requires="p14">
      <p:transition spd="slow" p14:dur="2000" advTm="116142"/>
    </mc:Choice>
    <mc:Fallback>
      <p:transition spd="slow" advTm="116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marL="0" marR="0">
              <a:lnSpc>
                <a:spcPct val="115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Unauthorized</a:t>
            </a:r>
            <a:r>
              <a:rPr lang="en-US" spc="-100" dirty="0">
                <a:latin typeface="Times New Roman" panose="02020603050405020304" pitchFamily="18" charset="0"/>
                <a:ea typeface="Calibri" panose="020F0502020204030204" pitchFamily="34" charset="0"/>
                <a:cs typeface="Times New Roman" panose="02020603050405020304" pitchFamily="18" charset="0"/>
              </a:rPr>
              <a:t> </a:t>
            </a:r>
            <a:r>
              <a:rPr lang="en-US" dirty="0" smtClean="0">
                <a:latin typeface="Times New Roman" panose="02020603050405020304" pitchFamily="18" charset="0"/>
                <a:ea typeface="Calibri" panose="020F0502020204030204" pitchFamily="34" charset="0"/>
                <a:cs typeface="Times New Roman" panose="02020603050405020304" pitchFamily="18" charset="0"/>
              </a:rPr>
              <a:t>Purchases</a:t>
            </a:r>
            <a:endParaRPr lang="en-US" dirty="0"/>
          </a:p>
        </p:txBody>
      </p:sp>
      <p:sp>
        <p:nvSpPr>
          <p:cNvPr id="7" name="Content Placeholder 6"/>
          <p:cNvSpPr>
            <a:spLocks noGrp="1"/>
          </p:cNvSpPr>
          <p:nvPr>
            <p:ph idx="1"/>
          </p:nvPr>
        </p:nvSpPr>
        <p:spPr>
          <a:xfrm>
            <a:off x="685800" y="1841863"/>
            <a:ext cx="10820400" cy="4807131"/>
          </a:xfrm>
        </p:spPr>
        <p:txBody>
          <a:bodyPr>
            <a:normAutofit fontScale="77500" lnSpcReduction="20000"/>
          </a:bodyPr>
          <a:lstStyle/>
          <a:p>
            <a:pPr marL="0" indent="0">
              <a:buNone/>
            </a:pPr>
            <a:r>
              <a:rPr lang="en-US" sz="2900" dirty="0"/>
              <a:t>In accordance with California Education Code section 42632, </a:t>
            </a:r>
            <a:r>
              <a:rPr lang="en-US" sz="2900" b="1" dirty="0"/>
              <a:t>only authorized individuals appointed by the Governing Board may financially obligate the Colusa Unified School District.</a:t>
            </a:r>
            <a:r>
              <a:rPr lang="en-US" sz="2900" dirty="0"/>
              <a:t> The District requires issuance  of  a  signed  purchase  order  prior to a vendor  providing  services  or materials,  including Internet vendors. The Business Office shall conduct or supervise all purchase transactions for the District. In the event that an unauthorized purchase is made, the following applies</a:t>
            </a:r>
            <a:r>
              <a:rPr lang="en-US" sz="2900" dirty="0" smtClean="0"/>
              <a:t>:</a:t>
            </a:r>
            <a:endParaRPr lang="en-US" dirty="0"/>
          </a:p>
          <a:p>
            <a:pPr lvl="0"/>
            <a:r>
              <a:rPr lang="en-US" sz="2600" dirty="0"/>
              <a:t>Any purchases of supplies, equipment, or services by staff members, without a prior purchase order approved by the Business Office, will not be paid using District </a:t>
            </a:r>
            <a:r>
              <a:rPr lang="en-US" sz="2600" dirty="0" smtClean="0"/>
              <a:t>funds</a:t>
            </a:r>
            <a:endParaRPr lang="en-US" sz="2600" dirty="0"/>
          </a:p>
          <a:p>
            <a:pPr lvl="0"/>
            <a:r>
              <a:rPr lang="en-US" sz="2600" dirty="0"/>
              <a:t>Purchases made in the name of the District without an authorized purchase order shall be considered an obligation of the person making the purchase and not an obligation of the District.  Deliveries of materials or services that are made without an approved purchase order or contract are made at the seller’s </a:t>
            </a:r>
            <a:r>
              <a:rPr lang="en-US" sz="2600" dirty="0" smtClean="0"/>
              <a:t>risk</a:t>
            </a:r>
            <a:endParaRPr lang="en-US" sz="2600" dirty="0"/>
          </a:p>
          <a:p>
            <a:pPr lvl="0"/>
            <a:r>
              <a:rPr lang="en-US" sz="2600" dirty="0"/>
              <a:t>District staff members or employees are prohibited from signing contracts offered by a </a:t>
            </a:r>
            <a:r>
              <a:rPr lang="en-US" sz="2600" dirty="0" smtClean="0"/>
              <a:t>vendor</a:t>
            </a:r>
            <a:endParaRPr lang="en-US" sz="2600" dirty="0"/>
          </a:p>
          <a:p>
            <a:r>
              <a:rPr lang="en-US" sz="2600" b="1" dirty="0"/>
              <a:t>The power to execute   contracts   goes through   the Board of Education.   Contracts signed by unauthorized individuals shall be considered </a:t>
            </a:r>
            <a:r>
              <a:rPr lang="en-US" sz="2600" b="1" dirty="0" smtClean="0"/>
              <a:t>non-binding</a:t>
            </a:r>
            <a:endParaRPr lang="en-US" sz="2600" b="1" dirty="0"/>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0308067"/>
      </p:ext>
    </p:extLst>
  </p:cSld>
  <p:clrMapOvr>
    <a:masterClrMapping/>
  </p:clrMapOvr>
  <mc:AlternateContent xmlns:mc="http://schemas.openxmlformats.org/markup-compatibility/2006">
    <mc:Choice xmlns:p14="http://schemas.microsoft.com/office/powerpoint/2010/main" Requires="p14">
      <p:transition spd="slow" p14:dur="2000" advTm="102831"/>
    </mc:Choice>
    <mc:Fallback>
      <p:transition spd="slow" advTm="102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docProps/app.xml><?xml version="1.0" encoding="utf-8"?>
<Properties xmlns="http://schemas.openxmlformats.org/officeDocument/2006/extended-properties" xmlns:vt="http://schemas.openxmlformats.org/officeDocument/2006/docPropsVTypes">
  <Template>TM04033937[[fn=Vapor Trail]]</Template>
  <TotalTime>174</TotalTime>
  <Words>1224</Words>
  <Application>Microsoft Office PowerPoint</Application>
  <PresentationFormat>Widescreen</PresentationFormat>
  <Paragraphs>73</Paragraphs>
  <Slides>14</Slides>
  <Notes>0</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Century Gothic</vt:lpstr>
      <vt:lpstr>Times New Roman</vt:lpstr>
      <vt:lpstr>Wingdings</vt:lpstr>
      <vt:lpstr>Vapor Trail</vt:lpstr>
      <vt:lpstr>Purchasing Protocols</vt:lpstr>
      <vt:lpstr>Purchasing Protocols –  why do we need them?</vt:lpstr>
      <vt:lpstr>Purchasing Policy / process</vt:lpstr>
      <vt:lpstr>Ask  before you buy:</vt:lpstr>
      <vt:lpstr>Has the product already been purchased?</vt:lpstr>
      <vt:lpstr>What if the vendor will not accept a purchase Order?</vt:lpstr>
      <vt:lpstr>How do we reimburse employees?</vt:lpstr>
      <vt:lpstr>Open purchase orders</vt:lpstr>
      <vt:lpstr>Unauthorized Purchases</vt:lpstr>
      <vt:lpstr>Credit card purchases</vt:lpstr>
      <vt:lpstr>Internet purchases</vt:lpstr>
      <vt:lpstr>PowerPoint Presentation</vt:lpstr>
      <vt:lpstr>PowerPoint Presentation</vt:lpstr>
      <vt:lpstr>Thank you for your time!</vt:lpstr>
    </vt:vector>
  </TitlesOfParts>
  <Company>CUSD INST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Purchasing Protocols</dc:title>
  <dc:creator>Scott Lantsberger</dc:creator>
  <cp:lastModifiedBy>Dwayne Newman</cp:lastModifiedBy>
  <cp:revision>11</cp:revision>
  <dcterms:created xsi:type="dcterms:W3CDTF">2018-10-04T03:28:13Z</dcterms:created>
  <dcterms:modified xsi:type="dcterms:W3CDTF">2018-10-09T22:48:22Z</dcterms:modified>
</cp:coreProperties>
</file>