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3"/>
  </p:notesMasterIdLst>
  <p:handoutMasterIdLst>
    <p:handoutMasterId r:id="rId14"/>
  </p:handoutMasterIdLst>
  <p:sldIdLst>
    <p:sldId id="279" r:id="rId3"/>
    <p:sldId id="287" r:id="rId4"/>
    <p:sldId id="290" r:id="rId5"/>
    <p:sldId id="291" r:id="rId6"/>
    <p:sldId id="292" r:id="rId7"/>
    <p:sldId id="293" r:id="rId8"/>
    <p:sldId id="294" r:id="rId9"/>
    <p:sldId id="296" r:id="rId10"/>
    <p:sldId id="295" r:id="rId11"/>
    <p:sldId id="277" r:id="rId1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8" d="100"/>
          <a:sy n="68" d="100"/>
        </p:scale>
        <p:origin x="600" y="6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t>8/14/2015</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t>‹#›</a:t>
            </a:fld>
            <a:endParaRPr dirty="0"/>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t>8/14/2015</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t>‹#›</a:t>
            </a:fld>
            <a:endParaRPr dirty="0"/>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dirty="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8/14/2015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8/14/2015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B9B9059-F1D6-41D0-95CF-D21CAA096B3A}" type="datetimeFigureOut">
              <a:rPr lang="en-US"/>
              <a:t>8/14/2015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9B9059-F1D6-41D0-95CF-D21CAA096B3A}" type="datetimeFigureOut">
              <a:rPr lang="en-US"/>
              <a:t>8/14/2015</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B9B9059-F1D6-41D0-95CF-D21CAA096B3A}" type="datetimeFigureOut">
              <a:rPr lang="en-US"/>
              <a:t>8/14/2015</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B9B9059-F1D6-41D0-95CF-D21CAA096B3A}" type="datetimeFigureOut">
              <a:rPr lang="en-US"/>
              <a:t>8/14/2015</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B9B9059-F1D6-41D0-95CF-D21CAA096B3A}" type="datetimeFigureOut">
              <a:rPr lang="en-US"/>
              <a:t>8/14/2015</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E5FD5434-F838-4DD4-A17B-1CB1A1850DF4}" type="slidenum">
              <a:rPr/>
              <a:t>‹#›</a:t>
            </a:fld>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smtClean="0"/>
              <a:t>Click icon to add picture</a:t>
            </a:r>
            <a:endParaRPr dirty="0"/>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8/14/2015</a:t>
            </a:fld>
            <a:endParaRPr dirty="0"/>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dirty="0"/>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dirty="0"/>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lluminateed.com/illuminate-data-and-assessment-feature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smtClean="0"/>
              <a:t>August 11, 2015</a:t>
            </a:r>
            <a:endParaRPr lang="en-US" dirty="0"/>
          </a:p>
        </p:txBody>
      </p:sp>
      <p:sp>
        <p:nvSpPr>
          <p:cNvPr id="3" name="Title 2"/>
          <p:cNvSpPr>
            <a:spLocks noGrp="1"/>
          </p:cNvSpPr>
          <p:nvPr>
            <p:ph type="ctrTitle"/>
          </p:nvPr>
        </p:nvSpPr>
        <p:spPr/>
        <p:txBody>
          <a:bodyPr/>
          <a:lstStyle/>
          <a:p>
            <a:r>
              <a:rPr lang="en-US" dirty="0" smtClean="0"/>
              <a:t>Superintendent’s Report</a:t>
            </a:r>
            <a:endParaRPr lang="en-US" dirty="0"/>
          </a:p>
        </p:txBody>
      </p:sp>
    </p:spTree>
    <p:extLst>
      <p:ext uri="{BB962C8B-B14F-4D97-AF65-F5344CB8AC3E}">
        <p14:creationId xmlns:p14="http://schemas.microsoft.com/office/powerpoint/2010/main" val="108287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ext Placeholder 3"/>
          <p:cNvSpPr>
            <a:spLocks noGrp="1"/>
          </p:cNvSpPr>
          <p:nvPr>
            <p:ph type="body" sz="half" idx="2"/>
          </p:nvPr>
        </p:nvSpPr>
        <p:spPr/>
        <p:txBody>
          <a:bodyPr/>
          <a:lstStyle/>
          <a:p>
            <a:endParaRPr lang="en-US" dirty="0"/>
          </a:p>
        </p:txBody>
      </p:sp>
      <p:sp>
        <p:nvSpPr>
          <p:cNvPr id="3" name="Picture Placeholder 2"/>
          <p:cNvSpPr>
            <a:spLocks noGrp="1"/>
          </p:cNvSpPr>
          <p:nvPr>
            <p:ph type="pic" idx="1"/>
          </p:nvPr>
        </p:nvSpPr>
        <p:spPr/>
      </p:sp>
    </p:spTree>
    <p:extLst>
      <p:ext uri="{BB962C8B-B14F-4D97-AF65-F5344CB8AC3E}">
        <p14:creationId xmlns:p14="http://schemas.microsoft.com/office/powerpoint/2010/main" val="318602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8800" b="1" dirty="0" smtClean="0"/>
              <a:t>LCAP Review</a:t>
            </a:r>
            <a:endParaRPr lang="en-US" sz="8800" b="1" dirty="0"/>
          </a:p>
        </p:txBody>
      </p:sp>
      <p:sp>
        <p:nvSpPr>
          <p:cNvPr id="14" name="Content Placeholder 13"/>
          <p:cNvSpPr>
            <a:spLocks noGrp="1"/>
          </p:cNvSpPr>
          <p:nvPr>
            <p:ph idx="1"/>
          </p:nvPr>
        </p:nvSpPr>
        <p:spPr/>
        <p:txBody>
          <a:bodyPr>
            <a:normAutofit/>
          </a:bodyPr>
          <a:lstStyle/>
          <a:p>
            <a:r>
              <a:rPr lang="en-US" sz="3600" b="1" dirty="0"/>
              <a:t>GOAL #1: </a:t>
            </a:r>
            <a:r>
              <a:rPr lang="en-US" sz="3600" dirty="0"/>
              <a:t>Improve student achievement and close achievement gaps</a:t>
            </a:r>
            <a:r>
              <a:rPr lang="en-US" sz="3600" dirty="0" smtClean="0"/>
              <a:t>. </a:t>
            </a:r>
          </a:p>
          <a:p>
            <a:r>
              <a:rPr lang="en-US" sz="3600" b="1" dirty="0" smtClean="0"/>
              <a:t>GOAL </a:t>
            </a:r>
            <a:r>
              <a:rPr lang="en-US" sz="3600" b="1" dirty="0"/>
              <a:t>#2: </a:t>
            </a:r>
            <a:r>
              <a:rPr lang="en-US" sz="3600" dirty="0"/>
              <a:t>Maintain and improve the atmosphere in our schools, and the communication between home and school.</a:t>
            </a:r>
          </a:p>
          <a:p>
            <a:r>
              <a:rPr lang="en-US" sz="3600" b="1" dirty="0" smtClean="0"/>
              <a:t>GOAL </a:t>
            </a:r>
            <a:r>
              <a:rPr lang="en-US" sz="3600" b="1" dirty="0"/>
              <a:t>#3: </a:t>
            </a:r>
            <a:r>
              <a:rPr lang="en-US" sz="3600" dirty="0"/>
              <a:t>Improved access to, and use of, instructional technology and modern facilities. </a:t>
            </a:r>
            <a:endParaRPr lang="en-US" sz="3600" dirty="0" smtClean="0"/>
          </a:p>
        </p:txBody>
      </p:sp>
    </p:spTree>
    <p:extLst>
      <p:ext uri="{BB962C8B-B14F-4D97-AF65-F5344CB8AC3E}">
        <p14:creationId xmlns:p14="http://schemas.microsoft.com/office/powerpoint/2010/main" val="1795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Illuminate Software</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www.illuminateed.com/illuminate-data-and-assessment-features.html</a:t>
            </a:r>
            <a:endParaRPr lang="en-US" dirty="0" smtClean="0"/>
          </a:p>
          <a:p>
            <a:endParaRPr lang="en-US" dirty="0"/>
          </a:p>
        </p:txBody>
      </p:sp>
    </p:spTree>
    <p:extLst>
      <p:ext uri="{BB962C8B-B14F-4D97-AF65-F5344CB8AC3E}">
        <p14:creationId xmlns:p14="http://schemas.microsoft.com/office/powerpoint/2010/main" val="121933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t>SBAC Results </a:t>
            </a:r>
            <a:r>
              <a:rPr lang="en-US" sz="2800" dirty="0" smtClean="0"/>
              <a:t>– </a:t>
            </a:r>
            <a:r>
              <a:rPr lang="en-US" sz="1050" dirty="0" smtClean="0"/>
              <a:t>Late August Early September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5465096"/>
              </p:ext>
            </p:extLst>
          </p:nvPr>
        </p:nvGraphicFramePr>
        <p:xfrm>
          <a:off x="914162" y="1674091"/>
          <a:ext cx="9753600" cy="4297680"/>
        </p:xfrm>
        <a:graphic>
          <a:graphicData uri="http://schemas.openxmlformats.org/drawingml/2006/table">
            <a:tbl>
              <a:tblPr firstRow="1" firstCol="1" bandRow="1">
                <a:tableStyleId>{D03447BB-5D67-496B-8E87-E561075AD55C}</a:tableStyleId>
              </a:tblPr>
              <a:tblGrid>
                <a:gridCol w="861767"/>
                <a:gridCol w="1521114"/>
                <a:gridCol w="1503426"/>
                <a:gridCol w="2305254"/>
                <a:gridCol w="1804112"/>
                <a:gridCol w="1757927"/>
              </a:tblGrid>
              <a:tr h="1211580">
                <a:tc>
                  <a:txBody>
                    <a:bodyPr/>
                    <a:lstStyle/>
                    <a:p>
                      <a:pPr marL="0" marR="0" algn="just">
                        <a:spcBef>
                          <a:spcPts val="0"/>
                        </a:spcBef>
                        <a:spcAft>
                          <a:spcPts val="0"/>
                        </a:spcAft>
                      </a:pPr>
                      <a:r>
                        <a:rPr lang="en-US" sz="2000" b="1" dirty="0">
                          <a:effectLst/>
                        </a:rPr>
                        <a:t>Grade Level</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CUSD ELA STAR 2013</a:t>
                      </a:r>
                      <a:endParaRPr lang="en-US" sz="1600" b="1" dirty="0">
                        <a:effectLst/>
                      </a:endParaRPr>
                    </a:p>
                    <a:p>
                      <a:pPr marL="0" marR="0" algn="ctr">
                        <a:spcBef>
                          <a:spcPts val="0"/>
                        </a:spcBef>
                        <a:spcAft>
                          <a:spcPts val="0"/>
                        </a:spcAft>
                      </a:pPr>
                      <a:r>
                        <a:rPr lang="en-US" sz="2000" b="1" dirty="0">
                          <a:effectLst/>
                        </a:rPr>
                        <a:t>% P&amp;A</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State ELA STAR 2013</a:t>
                      </a:r>
                      <a:endParaRPr lang="en-US" sz="1600" b="1" dirty="0">
                        <a:effectLst/>
                      </a:endParaRPr>
                    </a:p>
                    <a:p>
                      <a:pPr marL="0" marR="0" algn="ctr">
                        <a:spcBef>
                          <a:spcPts val="0"/>
                        </a:spcBef>
                        <a:spcAft>
                          <a:spcPts val="0"/>
                        </a:spcAft>
                      </a:pPr>
                      <a:r>
                        <a:rPr lang="en-US" sz="2000" b="1" dirty="0">
                          <a:effectLst/>
                        </a:rPr>
                        <a:t>% P&amp;A</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endParaRPr lang="en-US" sz="2000" b="1" dirty="0" smtClean="0">
                        <a:effectLst/>
                      </a:endParaRPr>
                    </a:p>
                    <a:p>
                      <a:pPr marL="0" marR="0" algn="ctr">
                        <a:spcBef>
                          <a:spcPts val="0"/>
                        </a:spcBef>
                        <a:spcAft>
                          <a:spcPts val="0"/>
                        </a:spcAft>
                      </a:pPr>
                      <a:r>
                        <a:rPr lang="en-US" sz="2000" b="1" dirty="0" smtClean="0">
                          <a:effectLst/>
                        </a:rPr>
                        <a:t>Difference</a:t>
                      </a:r>
                      <a:endParaRPr lang="en-US" sz="1600" b="1" dirty="0">
                        <a:effectLst/>
                      </a:endParaRPr>
                    </a:p>
                    <a:p>
                      <a:pPr marL="0" marR="0" algn="ctr">
                        <a:spcBef>
                          <a:spcPts val="0"/>
                        </a:spcBef>
                        <a:spcAft>
                          <a:spcPts val="0"/>
                        </a:spcAft>
                      </a:pPr>
                      <a:r>
                        <a:rPr lang="en-US" sz="2000" b="1" dirty="0">
                          <a:effectLst/>
                        </a:rPr>
                        <a:t>State –CUSD</a:t>
                      </a:r>
                      <a:endParaRPr lang="en-US" sz="1600" b="1" dirty="0">
                        <a:effectLst/>
                      </a:endParaRPr>
                    </a:p>
                    <a:p>
                      <a:pPr marL="0" marR="0" algn="ctr">
                        <a:spcBef>
                          <a:spcPts val="0"/>
                        </a:spcBef>
                        <a:spcAft>
                          <a:spcPts val="0"/>
                        </a:spcAft>
                      </a:pPr>
                      <a:r>
                        <a:rPr lang="en-US" sz="2000" b="1" dirty="0">
                          <a:effectLst/>
                        </a:rPr>
                        <a:t> </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CUSD ELA SBAC 2015</a:t>
                      </a:r>
                      <a:endParaRPr lang="en-US" sz="1600" b="1" dirty="0">
                        <a:effectLst/>
                      </a:endParaRPr>
                    </a:p>
                    <a:p>
                      <a:pPr marL="0" marR="0" algn="ctr">
                        <a:spcBef>
                          <a:spcPts val="0"/>
                        </a:spcBef>
                        <a:spcAft>
                          <a:spcPts val="0"/>
                        </a:spcAft>
                      </a:pPr>
                      <a:r>
                        <a:rPr lang="en-US" sz="2000" b="1" dirty="0">
                          <a:effectLst/>
                        </a:rPr>
                        <a:t>% P&amp;A Goal</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State ELA SBAC 2015</a:t>
                      </a:r>
                      <a:endParaRPr lang="en-US" sz="1600" b="1" dirty="0">
                        <a:effectLst/>
                      </a:endParaRPr>
                    </a:p>
                    <a:p>
                      <a:pPr marL="0" marR="0" algn="ctr">
                        <a:spcBef>
                          <a:spcPts val="0"/>
                        </a:spcBef>
                        <a:spcAft>
                          <a:spcPts val="0"/>
                        </a:spcAft>
                      </a:pPr>
                      <a:r>
                        <a:rPr lang="en-US" sz="2000" b="1" dirty="0">
                          <a:effectLst/>
                        </a:rPr>
                        <a:t>% P&amp;A</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3</a:t>
                      </a:r>
                      <a:r>
                        <a:rPr lang="en-US" sz="2000" b="1" baseline="30000" dirty="0">
                          <a:effectLst/>
                        </a:rPr>
                        <a:t>rd</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42</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45</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3%</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State P&amp;A +2%</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4</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49</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65</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16%</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w/in 11% of State</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5</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42</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60</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18%</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w/in 13% of State</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6</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44</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60</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16%</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w/in 13% of State</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7</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46</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60</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14%</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w/in 9% of State</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8</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57</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57</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0</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State P&amp;A +5%</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r h="403860">
                <a:tc>
                  <a:txBody>
                    <a:bodyPr/>
                    <a:lstStyle/>
                    <a:p>
                      <a:pPr marL="0" marR="0" algn="just">
                        <a:spcBef>
                          <a:spcPts val="0"/>
                        </a:spcBef>
                        <a:spcAft>
                          <a:spcPts val="0"/>
                        </a:spcAft>
                      </a:pPr>
                      <a:r>
                        <a:rPr lang="en-US" sz="2000" b="1" dirty="0">
                          <a:effectLst/>
                        </a:rPr>
                        <a:t>11</a:t>
                      </a:r>
                      <a:r>
                        <a:rPr lang="en-US" sz="2000" b="1" baseline="30000" dirty="0">
                          <a:effectLst/>
                        </a:rPr>
                        <a:t>th</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39</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48</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9%</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w/in 4% of State</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b="1" dirty="0">
                          <a:effectLst/>
                        </a:rPr>
                        <a:t>?</a:t>
                      </a:r>
                      <a:endParaRPr lang="en-US" sz="1600" b="1"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9843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1" y="6926"/>
            <a:ext cx="10360501" cy="1136073"/>
          </a:xfrm>
        </p:spPr>
        <p:txBody>
          <a:bodyPr>
            <a:normAutofit/>
          </a:bodyPr>
          <a:lstStyle/>
          <a:p>
            <a:r>
              <a:rPr lang="en-US" sz="6600" b="1" dirty="0" smtClean="0"/>
              <a:t>Bond Projects update</a:t>
            </a:r>
            <a:endParaRPr lang="en-US" sz="6600" b="1" dirty="0"/>
          </a:p>
        </p:txBody>
      </p:sp>
      <p:sp>
        <p:nvSpPr>
          <p:cNvPr id="3" name="Content Placeholder 2"/>
          <p:cNvSpPr>
            <a:spLocks noGrp="1"/>
          </p:cNvSpPr>
          <p:nvPr>
            <p:ph idx="1"/>
          </p:nvPr>
        </p:nvSpPr>
        <p:spPr>
          <a:xfrm>
            <a:off x="914161" y="1142998"/>
            <a:ext cx="10360501" cy="5562601"/>
          </a:xfrm>
        </p:spPr>
        <p:txBody>
          <a:bodyPr>
            <a:normAutofit/>
          </a:bodyPr>
          <a:lstStyle/>
          <a:p>
            <a:r>
              <a:rPr lang="en-US" sz="3200" b="1" dirty="0" smtClean="0"/>
              <a:t>Fire Alarm/Safety System</a:t>
            </a:r>
          </a:p>
          <a:p>
            <a:pPr lvl="1"/>
            <a:r>
              <a:rPr lang="en-US" sz="2800" b="1" dirty="0" smtClean="0"/>
              <a:t>Need to decide on Cable Plant Upgrade  + $23,000 (from Contingency)</a:t>
            </a:r>
          </a:p>
          <a:p>
            <a:r>
              <a:rPr lang="en-US" sz="3200" b="1" dirty="0" smtClean="0"/>
              <a:t>Portables – Choir Room; EMS Classroom ?, BPS Classroom?</a:t>
            </a:r>
          </a:p>
          <a:p>
            <a:r>
              <a:rPr lang="en-US" sz="3200" b="1" dirty="0" smtClean="0"/>
              <a:t>EMS – </a:t>
            </a:r>
            <a:r>
              <a:rPr lang="en-US" sz="3200" b="1" dirty="0"/>
              <a:t>Gym </a:t>
            </a:r>
            <a:r>
              <a:rPr lang="en-US" sz="3200" b="1" dirty="0" smtClean="0"/>
              <a:t>Floor, Portable, Paving, Path of Travel</a:t>
            </a:r>
          </a:p>
          <a:p>
            <a:r>
              <a:rPr lang="en-US" sz="3200" b="1" dirty="0" smtClean="0"/>
              <a:t>BPS – Paving, Restrooms, Path of Travel</a:t>
            </a:r>
          </a:p>
          <a:p>
            <a:r>
              <a:rPr lang="en-US" sz="3200" b="1" dirty="0" smtClean="0"/>
              <a:t>CHS – </a:t>
            </a:r>
            <a:r>
              <a:rPr lang="en-US" sz="3200" b="1" dirty="0"/>
              <a:t>Ag </a:t>
            </a:r>
            <a:r>
              <a:rPr lang="en-US" sz="3200" b="1" dirty="0" smtClean="0"/>
              <a:t>Barn, Restrooms, Gym AC, </a:t>
            </a:r>
          </a:p>
          <a:p>
            <a:r>
              <a:rPr lang="en-US" sz="3200" b="1" dirty="0" smtClean="0"/>
              <a:t>Prop 39 Projects – Lighting, thermostats, HVAC units – Portables, Network Energy Program</a:t>
            </a:r>
          </a:p>
          <a:p>
            <a:endParaRPr lang="en-US" dirty="0"/>
          </a:p>
        </p:txBody>
      </p:sp>
    </p:spTree>
    <p:extLst>
      <p:ext uri="{BB962C8B-B14F-4D97-AF65-F5344CB8AC3E}">
        <p14:creationId xmlns:p14="http://schemas.microsoft.com/office/powerpoint/2010/main" val="30094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502" y="152400"/>
            <a:ext cx="10360501" cy="1219200"/>
          </a:xfrm>
        </p:spPr>
        <p:txBody>
          <a:bodyPr>
            <a:normAutofit/>
          </a:bodyPr>
          <a:lstStyle/>
          <a:p>
            <a:r>
              <a:rPr lang="en-US" sz="8000" b="1" dirty="0" smtClean="0"/>
              <a:t>MOT Summer Work</a:t>
            </a:r>
            <a:endParaRPr lang="en-US" sz="8000" b="1" dirty="0"/>
          </a:p>
        </p:txBody>
      </p:sp>
      <p:sp>
        <p:nvSpPr>
          <p:cNvPr id="3" name="Content Placeholder 2"/>
          <p:cNvSpPr>
            <a:spLocks noGrp="1"/>
          </p:cNvSpPr>
          <p:nvPr>
            <p:ph idx="1"/>
          </p:nvPr>
        </p:nvSpPr>
        <p:spPr>
          <a:xfrm>
            <a:off x="919502" y="1544782"/>
            <a:ext cx="3732450" cy="939799"/>
          </a:xfrm>
        </p:spPr>
        <p:txBody>
          <a:bodyPr/>
          <a:lstStyle/>
          <a:p>
            <a:pPr marL="0" indent="0">
              <a:buNone/>
            </a:pPr>
            <a:r>
              <a:rPr lang="en-US" dirty="0" smtClean="0"/>
              <a:t>Mr. Biladeau</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612" y="457200"/>
            <a:ext cx="10744200" cy="6858000"/>
          </a:xfrm>
          <a:prstGeom prst="rect">
            <a:avLst/>
          </a:prstGeom>
        </p:spPr>
      </p:pic>
    </p:spTree>
    <p:extLst>
      <p:ext uri="{BB962C8B-B14F-4D97-AF65-F5344CB8AC3E}">
        <p14:creationId xmlns:p14="http://schemas.microsoft.com/office/powerpoint/2010/main" val="13529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10639079"/>
              </p:ext>
            </p:extLst>
          </p:nvPr>
        </p:nvGraphicFramePr>
        <p:xfrm>
          <a:off x="877938" y="0"/>
          <a:ext cx="10287000" cy="6705600"/>
        </p:xfrm>
        <a:graphic>
          <a:graphicData uri="http://schemas.openxmlformats.org/drawingml/2006/table">
            <a:tbl>
              <a:tblPr firstRow="1" firstCol="1" bandRow="1">
                <a:tableStyleId>{D03447BB-5D67-496B-8E87-E561075AD55C}</a:tableStyleId>
              </a:tblPr>
              <a:tblGrid>
                <a:gridCol w="3361903"/>
                <a:gridCol w="1493176"/>
                <a:gridCol w="2635844"/>
                <a:gridCol w="2796077"/>
              </a:tblGrid>
              <a:tr h="342380">
                <a:tc gridSpan="4">
                  <a:txBody>
                    <a:bodyPr/>
                    <a:lstStyle/>
                    <a:p>
                      <a:pPr marL="0" marR="0" algn="ctr">
                        <a:spcBef>
                          <a:spcPts val="0"/>
                        </a:spcBef>
                        <a:spcAft>
                          <a:spcPts val="0"/>
                        </a:spcAft>
                      </a:pPr>
                      <a:r>
                        <a:rPr lang="en-US" sz="3600" dirty="0">
                          <a:effectLst/>
                        </a:rPr>
                        <a:t>15-16 One Time Funds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0960">
                <a:tc>
                  <a:txBody>
                    <a:bodyPr/>
                    <a:lstStyle/>
                    <a:p>
                      <a:pPr marL="0" marR="0">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1" dirty="0" smtClean="0">
                          <a:solidFill>
                            <a:srgbClr val="FFFF00"/>
                          </a:solidFill>
                          <a:effectLst/>
                        </a:rPr>
                        <a:t>Estimated Income</a:t>
                      </a:r>
                      <a:endParaRPr lang="en-US" sz="1200" b="1" dirty="0" smtClean="0">
                        <a:solidFill>
                          <a:srgbClr val="FFFF00"/>
                        </a:solidFill>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400" dirty="0">
                          <a:effectLst/>
                        </a:rPr>
                        <a:t> </a:t>
                      </a:r>
                      <a:r>
                        <a:rPr lang="en-US" sz="2400" b="1" dirty="0">
                          <a:solidFill>
                            <a:srgbClr val="FFFF00"/>
                          </a:solidFill>
                          <a:effectLst/>
                        </a:rPr>
                        <a:t>$     724,759.00</a:t>
                      </a:r>
                      <a:r>
                        <a:rPr lang="en-US" sz="2400" dirty="0">
                          <a:effectLst/>
                        </a:rPr>
                        <a:t>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r>
              <a:tr h="250322">
                <a:tc>
                  <a:txBody>
                    <a:bodyPr/>
                    <a:lstStyle/>
                    <a:p>
                      <a:pPr marL="0" marR="0" algn="ctr">
                        <a:spcBef>
                          <a:spcPts val="0"/>
                        </a:spcBef>
                        <a:spcAft>
                          <a:spcPts val="0"/>
                        </a:spcAft>
                      </a:pPr>
                      <a:r>
                        <a:rPr lang="en-US" sz="2400" dirty="0">
                          <a:effectLst/>
                        </a:rPr>
                        <a:t>Textbooks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r>
              <a:tr h="200399">
                <a:tc>
                  <a:txBody>
                    <a:bodyPr/>
                    <a:lstStyle/>
                    <a:p>
                      <a:pPr marL="0" marR="0">
                        <a:spcBef>
                          <a:spcPts val="0"/>
                        </a:spcBef>
                        <a:spcAft>
                          <a:spcPts val="0"/>
                        </a:spcAft>
                      </a:pPr>
                      <a:r>
                        <a:rPr lang="en-US" sz="1600" dirty="0">
                          <a:effectLst/>
                        </a:rPr>
                        <a:t>Pearson</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K-6</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46,027.42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r>
              <a:tr h="200399">
                <a:tc>
                  <a:txBody>
                    <a:bodyPr/>
                    <a:lstStyle/>
                    <a:p>
                      <a:pPr marL="0" marR="0">
                        <a:spcBef>
                          <a:spcPts val="0"/>
                        </a:spcBef>
                        <a:spcAft>
                          <a:spcPts val="0"/>
                        </a:spcAft>
                      </a:pPr>
                      <a:r>
                        <a:rPr lang="en-US" sz="1600" dirty="0">
                          <a:effectLst/>
                        </a:rPr>
                        <a:t>EMC/Paradigm</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EMS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3,868.45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r>
              <a:tr h="200399">
                <a:tc>
                  <a:txBody>
                    <a:bodyPr/>
                    <a:lstStyle/>
                    <a:p>
                      <a:pPr marL="0" marR="0">
                        <a:spcBef>
                          <a:spcPts val="0"/>
                        </a:spcBef>
                        <a:spcAft>
                          <a:spcPts val="0"/>
                        </a:spcAft>
                      </a:pPr>
                      <a:r>
                        <a:rPr lang="en-US" sz="1600" dirty="0">
                          <a:effectLst/>
                        </a:rPr>
                        <a:t>Follett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CHS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2,535.65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r>
              <a:tr h="225712">
                <a:tc>
                  <a:txBody>
                    <a:bodyPr/>
                    <a:lstStyle/>
                    <a:p>
                      <a:pPr marL="0" marR="0">
                        <a:spcBef>
                          <a:spcPts val="0"/>
                        </a:spcBef>
                        <a:spcAft>
                          <a:spcPts val="0"/>
                        </a:spcAft>
                      </a:pPr>
                      <a:r>
                        <a:rPr lang="en-US" sz="1600" dirty="0">
                          <a:effectLst/>
                        </a:rPr>
                        <a:t>Math Learning Center</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K-6</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u="sng" dirty="0">
                          <a:effectLst/>
                        </a:rPr>
                        <a:t> $               66,350.46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r>
              <a:tr h="200399">
                <a:tc>
                  <a:txBody>
                    <a:bodyPr/>
                    <a:lstStyle/>
                    <a:p>
                      <a:pPr marL="0" marR="0" algn="r">
                        <a:spcBef>
                          <a:spcPts val="0"/>
                        </a:spcBef>
                        <a:spcAft>
                          <a:spcPts val="0"/>
                        </a:spcAft>
                      </a:pPr>
                      <a:r>
                        <a:rPr lang="en-US" sz="2400" dirty="0">
                          <a:effectLst/>
                        </a:rPr>
                        <a:t>Subtotal Textbooks</a:t>
                      </a:r>
                      <a:endParaRPr lang="en-US" sz="20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118,781.98 </a:t>
                      </a:r>
                      <a:endParaRPr lang="en-US" sz="2000" dirty="0">
                        <a:effectLst/>
                        <a:latin typeface="+mj-lt"/>
                        <a:ea typeface="Times New Roman" panose="02020603050405020304" pitchFamily="18" charset="0"/>
                      </a:endParaRPr>
                    </a:p>
                  </a:txBody>
                  <a:tcPr marL="60845" marR="60845" marT="0" marB="0" anchor="b"/>
                </a:tc>
              </a:tr>
              <a:tr h="250322">
                <a:tc>
                  <a:txBody>
                    <a:bodyPr/>
                    <a:lstStyle/>
                    <a:p>
                      <a:pPr marL="0" marR="0" algn="r">
                        <a:spcBef>
                          <a:spcPts val="0"/>
                        </a:spcBef>
                        <a:spcAft>
                          <a:spcPts val="0"/>
                        </a:spcAft>
                      </a:pPr>
                      <a:r>
                        <a:rPr lang="en-US" sz="2400" dirty="0">
                          <a:effectLst/>
                        </a:rPr>
                        <a:t>School Bus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176,967.50 </a:t>
                      </a:r>
                      <a:endParaRPr lang="en-US" sz="2000" dirty="0">
                        <a:effectLst/>
                        <a:latin typeface="+mj-lt"/>
                        <a:ea typeface="Times New Roman" panose="02020603050405020304" pitchFamily="18" charset="0"/>
                      </a:endParaRPr>
                    </a:p>
                  </a:txBody>
                  <a:tcPr marL="60845" marR="60845" marT="0" marB="0" anchor="b"/>
                </a:tc>
              </a:tr>
              <a:tr h="250322">
                <a:tc gridSpan="2">
                  <a:txBody>
                    <a:bodyPr/>
                    <a:lstStyle/>
                    <a:p>
                      <a:pPr marL="0" marR="0" algn="r">
                        <a:spcBef>
                          <a:spcPts val="0"/>
                        </a:spcBef>
                        <a:spcAft>
                          <a:spcPts val="0"/>
                        </a:spcAft>
                      </a:pPr>
                      <a:r>
                        <a:rPr lang="en-US" sz="2400" dirty="0">
                          <a:effectLst/>
                        </a:rPr>
                        <a:t>6 </a:t>
                      </a:r>
                      <a:r>
                        <a:rPr lang="en-US" sz="2400" dirty="0" smtClean="0">
                          <a:effectLst/>
                        </a:rPr>
                        <a:t>Vans                       </a:t>
                      </a:r>
                      <a:r>
                        <a:rPr lang="en-US" sz="100" dirty="0" smtClean="0">
                          <a:effectLst/>
                        </a:rPr>
                        <a:t>.</a:t>
                      </a:r>
                      <a:endParaRPr lang="en-US" sz="100" dirty="0">
                        <a:effectLst/>
                        <a:latin typeface="Times New Roman" panose="02020603050405020304" pitchFamily="18" charset="0"/>
                        <a:ea typeface="Times New Roman" panose="02020603050405020304" pitchFamily="18" charset="0"/>
                      </a:endParaRPr>
                    </a:p>
                  </a:txBody>
                  <a:tcPr marL="60845" marR="60845" marT="0" marB="0" anchor="b"/>
                </a:tc>
                <a:tc hMerge="1">
                  <a:txBody>
                    <a:bodyPr/>
                    <a:lstStyle/>
                    <a:p>
                      <a:endParaRPr lang="en-US"/>
                    </a:p>
                  </a:txBody>
                  <a:tcPr/>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183,537.90 </a:t>
                      </a:r>
                      <a:endParaRPr lang="en-US" sz="2000" dirty="0">
                        <a:effectLst/>
                        <a:latin typeface="+mj-lt"/>
                        <a:ea typeface="Times New Roman" panose="02020603050405020304" pitchFamily="18" charset="0"/>
                      </a:endParaRPr>
                    </a:p>
                  </a:txBody>
                  <a:tcPr marL="60845" marR="60845" marT="0" marB="0" anchor="b"/>
                </a:tc>
              </a:tr>
              <a:tr h="250322">
                <a:tc>
                  <a:txBody>
                    <a:bodyPr/>
                    <a:lstStyle/>
                    <a:p>
                      <a:pPr marL="0" marR="0">
                        <a:spcBef>
                          <a:spcPts val="0"/>
                        </a:spcBef>
                        <a:spcAft>
                          <a:spcPts val="0"/>
                        </a:spcAft>
                      </a:pPr>
                      <a:r>
                        <a:rPr lang="en-US" sz="2400" dirty="0">
                          <a:effectLst/>
                        </a:rPr>
                        <a:t>Furniture</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2000" dirty="0">
                        <a:effectLst/>
                        <a:latin typeface="+mj-lt"/>
                      </a:endParaRPr>
                    </a:p>
                  </a:txBody>
                  <a:tcPr marL="60845" marR="60845" marT="0" marB="0" anchor="b"/>
                </a:tc>
              </a:tr>
              <a:tr h="200399">
                <a:tc>
                  <a:txBody>
                    <a:bodyPr/>
                    <a:lstStyle/>
                    <a:p>
                      <a:pPr marL="0" marR="0">
                        <a:spcBef>
                          <a:spcPts val="0"/>
                        </a:spcBef>
                        <a:spcAft>
                          <a:spcPts val="0"/>
                        </a:spcAft>
                      </a:pPr>
                      <a:r>
                        <a:rPr lang="en-US" sz="1600" dirty="0">
                          <a:effectLst/>
                        </a:rPr>
                        <a:t>Cafeteria Tables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EMS/BPS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32,470.73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a:t>
                      </a:r>
                      <a:endParaRPr lang="en-US" sz="2000" dirty="0">
                        <a:effectLst/>
                        <a:latin typeface="+mj-lt"/>
                        <a:ea typeface="Times New Roman" panose="02020603050405020304" pitchFamily="18" charset="0"/>
                      </a:endParaRPr>
                    </a:p>
                  </a:txBody>
                  <a:tcPr marL="60845" marR="60845" marT="0" marB="0" anchor="b"/>
                </a:tc>
              </a:tr>
              <a:tr h="200399">
                <a:tc>
                  <a:txBody>
                    <a:bodyPr/>
                    <a:lstStyle/>
                    <a:p>
                      <a:pPr marL="0" marR="0">
                        <a:spcBef>
                          <a:spcPts val="0"/>
                        </a:spcBef>
                        <a:spcAft>
                          <a:spcPts val="0"/>
                        </a:spcAft>
                      </a:pPr>
                      <a:r>
                        <a:rPr lang="en-US" sz="1600" dirty="0">
                          <a:effectLst/>
                        </a:rPr>
                        <a:t>White Boards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All Schools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8,036.32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2000" dirty="0">
                        <a:effectLst/>
                        <a:latin typeface="+mj-lt"/>
                      </a:endParaRPr>
                    </a:p>
                  </a:txBody>
                  <a:tcPr marL="60845" marR="60845" marT="0" marB="0" anchor="b"/>
                </a:tc>
              </a:tr>
              <a:tr h="200399">
                <a:tc>
                  <a:txBody>
                    <a:bodyPr/>
                    <a:lstStyle/>
                    <a:p>
                      <a:pPr marL="0" marR="0">
                        <a:spcBef>
                          <a:spcPts val="0"/>
                        </a:spcBef>
                        <a:spcAft>
                          <a:spcPts val="0"/>
                        </a:spcAft>
                      </a:pPr>
                      <a:r>
                        <a:rPr lang="en-US" sz="1600" dirty="0">
                          <a:effectLst/>
                        </a:rPr>
                        <a:t>Sierra School Equipment</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CHS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24,957.48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2000" dirty="0">
                        <a:effectLst/>
                        <a:latin typeface="+mj-lt"/>
                      </a:endParaRPr>
                    </a:p>
                  </a:txBody>
                  <a:tcPr marL="60845" marR="60845" marT="0" marB="0" anchor="b"/>
                </a:tc>
              </a:tr>
              <a:tr h="200399">
                <a:tc>
                  <a:txBody>
                    <a:bodyPr/>
                    <a:lstStyle/>
                    <a:p>
                      <a:pPr marL="0" marR="0">
                        <a:spcBef>
                          <a:spcPts val="0"/>
                        </a:spcBef>
                        <a:spcAft>
                          <a:spcPts val="0"/>
                        </a:spcAft>
                      </a:pPr>
                      <a:r>
                        <a:rPr lang="en-US" sz="1600" dirty="0">
                          <a:effectLst/>
                        </a:rPr>
                        <a:t>2 Portable Coolers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CHS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6,613.40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2000" dirty="0">
                        <a:effectLst/>
                        <a:latin typeface="+mj-lt"/>
                      </a:endParaRPr>
                    </a:p>
                  </a:txBody>
                  <a:tcPr marL="60845" marR="60845" marT="0" marB="0" anchor="b"/>
                </a:tc>
              </a:tr>
              <a:tr h="200399">
                <a:tc>
                  <a:txBody>
                    <a:bodyPr/>
                    <a:lstStyle/>
                    <a:p>
                      <a:pPr marL="0" marR="0">
                        <a:spcBef>
                          <a:spcPts val="0"/>
                        </a:spcBef>
                        <a:spcAft>
                          <a:spcPts val="0"/>
                        </a:spcAft>
                      </a:pPr>
                      <a:r>
                        <a:rPr lang="en-US" sz="1600" dirty="0">
                          <a:effectLst/>
                        </a:rPr>
                        <a:t>Virco</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EMS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1600" dirty="0">
                          <a:effectLst/>
                        </a:rPr>
                        <a:t> $                 6,232.85 </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2000" dirty="0">
                        <a:effectLst/>
                        <a:latin typeface="+mj-lt"/>
                      </a:endParaRPr>
                    </a:p>
                  </a:txBody>
                  <a:tcPr marL="60845" marR="60845" marT="0" marB="0" anchor="b"/>
                </a:tc>
              </a:tr>
              <a:tr h="200399">
                <a:tc>
                  <a:txBody>
                    <a:bodyPr/>
                    <a:lstStyle/>
                    <a:p>
                      <a:pPr marL="0" marR="0" algn="r">
                        <a:spcBef>
                          <a:spcPts val="0"/>
                        </a:spcBef>
                        <a:spcAft>
                          <a:spcPts val="0"/>
                        </a:spcAft>
                      </a:pPr>
                      <a:r>
                        <a:rPr lang="en-US" sz="2400" dirty="0">
                          <a:effectLst/>
                        </a:rPr>
                        <a:t>Subtotal Furniture</a:t>
                      </a:r>
                      <a:endParaRPr lang="en-US" sz="20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78,310.78 </a:t>
                      </a:r>
                      <a:endParaRPr lang="en-US" sz="2000" dirty="0">
                        <a:effectLst/>
                        <a:latin typeface="+mj-lt"/>
                        <a:ea typeface="Times New Roman" panose="02020603050405020304" pitchFamily="18" charset="0"/>
                      </a:endParaRPr>
                    </a:p>
                  </a:txBody>
                  <a:tcPr marL="60845" marR="60845" marT="0" marB="0" anchor="b"/>
                </a:tc>
              </a:tr>
              <a:tr h="250322">
                <a:tc>
                  <a:txBody>
                    <a:bodyPr/>
                    <a:lstStyle/>
                    <a:p>
                      <a:pPr marL="0" marR="0" algn="r">
                        <a:spcBef>
                          <a:spcPts val="0"/>
                        </a:spcBef>
                        <a:spcAft>
                          <a:spcPts val="0"/>
                        </a:spcAft>
                      </a:pPr>
                      <a:r>
                        <a:rPr lang="en-US" sz="2400" dirty="0">
                          <a:effectLst/>
                        </a:rPr>
                        <a:t>Computers</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68,183.71 </a:t>
                      </a:r>
                      <a:endParaRPr lang="en-US" sz="2000" dirty="0">
                        <a:effectLst/>
                        <a:latin typeface="+mj-lt"/>
                        <a:ea typeface="Times New Roman" panose="02020603050405020304" pitchFamily="18" charset="0"/>
                      </a:endParaRPr>
                    </a:p>
                  </a:txBody>
                  <a:tcPr marL="60845" marR="60845" marT="0" marB="0" anchor="b"/>
                </a:tc>
              </a:tr>
              <a:tr h="250322">
                <a:tc>
                  <a:txBody>
                    <a:bodyPr/>
                    <a:lstStyle/>
                    <a:p>
                      <a:pPr marL="0" marR="0">
                        <a:spcBef>
                          <a:spcPts val="0"/>
                        </a:spcBef>
                        <a:spcAft>
                          <a:spcPts val="0"/>
                        </a:spcAft>
                      </a:pPr>
                      <a:r>
                        <a:rPr lang="en-US" sz="2400" b="1" dirty="0">
                          <a:effectLst/>
                          <a:latin typeface="Arial" panose="020B0604020202020204" pitchFamily="34" charset="0"/>
                          <a:cs typeface="Arial" panose="020B0604020202020204" pitchFamily="34" charset="0"/>
                        </a:rPr>
                        <a:t>TOTAL</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0845" marR="60845" marT="0" marB="0" anchor="b">
                    <a:solidFill>
                      <a:srgbClr val="FFC000"/>
                    </a:solidFill>
                  </a:tcPr>
                </a:tc>
                <a:tc>
                  <a:txBody>
                    <a:bodyPr/>
                    <a:lstStyle/>
                    <a:p>
                      <a:endParaRPr lang="en-US" sz="1400" b="1" dirty="0">
                        <a:effectLst/>
                        <a:latin typeface="Arial" panose="020B0604020202020204" pitchFamily="34" charset="0"/>
                        <a:cs typeface="Arial" panose="020B0604020202020204" pitchFamily="34" charset="0"/>
                      </a:endParaRPr>
                    </a:p>
                  </a:txBody>
                  <a:tcPr marL="60845" marR="60845" marT="0" marB="0" anchor="b">
                    <a:solidFill>
                      <a:srgbClr val="FFC000"/>
                    </a:solidFill>
                  </a:tcPr>
                </a:tc>
                <a:tc>
                  <a:txBody>
                    <a:bodyPr/>
                    <a:lstStyle/>
                    <a:p>
                      <a:endParaRPr lang="en-US" sz="1400" b="1" dirty="0">
                        <a:effectLst/>
                        <a:latin typeface="Arial" panose="020B0604020202020204" pitchFamily="34" charset="0"/>
                        <a:cs typeface="Arial" panose="020B0604020202020204" pitchFamily="34" charset="0"/>
                      </a:endParaRPr>
                    </a:p>
                  </a:txBody>
                  <a:tcPr marL="60845" marR="60845" marT="0" marB="0" anchor="b">
                    <a:solidFill>
                      <a:srgbClr val="FFC000"/>
                    </a:solidFill>
                  </a:tcPr>
                </a:tc>
                <a:tc>
                  <a:txBody>
                    <a:bodyPr/>
                    <a:lstStyle/>
                    <a:p>
                      <a:pPr marL="0" marR="0">
                        <a:spcBef>
                          <a:spcPts val="0"/>
                        </a:spcBef>
                        <a:spcAft>
                          <a:spcPts val="0"/>
                        </a:spcAft>
                      </a:pPr>
                      <a:r>
                        <a:rPr lang="en-US" sz="2000" b="1" dirty="0">
                          <a:effectLst/>
                          <a:latin typeface="Arial" panose="020B0604020202020204" pitchFamily="34" charset="0"/>
                          <a:cs typeface="Arial" panose="020B0604020202020204" pitchFamily="34" charset="0"/>
                        </a:rPr>
                        <a:t> $     625,781.87 </a:t>
                      </a:r>
                      <a:endParaRPr lang="en-US"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0845" marR="60845" marT="0" marB="0" anchor="b">
                    <a:solidFill>
                      <a:srgbClr val="FFC000"/>
                    </a:solidFill>
                  </a:tcPr>
                </a:tc>
              </a:tr>
              <a:tr h="236260">
                <a:tc>
                  <a:txBody>
                    <a:bodyPr/>
                    <a:lstStyle/>
                    <a:p>
                      <a:pPr marL="0" marR="0">
                        <a:spcBef>
                          <a:spcPts val="0"/>
                        </a:spcBef>
                        <a:spcAft>
                          <a:spcPts val="0"/>
                        </a:spcAft>
                      </a:pPr>
                      <a:r>
                        <a:rPr lang="en-US" sz="2400" dirty="0">
                          <a:effectLst/>
                        </a:rPr>
                        <a:t>Remaining</a:t>
                      </a:r>
                      <a:endParaRPr lang="en-US" sz="1400" dirty="0">
                        <a:effectLst/>
                        <a:latin typeface="Times New Roman" panose="02020603050405020304" pitchFamily="18" charset="0"/>
                        <a:ea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endParaRPr lang="en-US" sz="1400" dirty="0">
                        <a:effectLst/>
                        <a:latin typeface="Times New Roman" panose="02020603050405020304" pitchFamily="18" charset="0"/>
                      </a:endParaRPr>
                    </a:p>
                  </a:txBody>
                  <a:tcPr marL="60845" marR="60845" marT="0" marB="0" anchor="b"/>
                </a:tc>
                <a:tc>
                  <a:txBody>
                    <a:bodyPr/>
                    <a:lstStyle/>
                    <a:p>
                      <a:pPr marL="0" marR="0">
                        <a:spcBef>
                          <a:spcPts val="0"/>
                        </a:spcBef>
                        <a:spcAft>
                          <a:spcPts val="0"/>
                        </a:spcAft>
                      </a:pPr>
                      <a:r>
                        <a:rPr lang="en-US" sz="2000" dirty="0">
                          <a:effectLst/>
                          <a:latin typeface="+mj-lt"/>
                        </a:rPr>
                        <a:t> $                 98,977.13 </a:t>
                      </a:r>
                      <a:endParaRPr lang="en-US" sz="2000" dirty="0">
                        <a:effectLst/>
                        <a:latin typeface="+mj-lt"/>
                        <a:ea typeface="Times New Roman" panose="02020603050405020304" pitchFamily="18" charset="0"/>
                      </a:endParaRPr>
                    </a:p>
                  </a:txBody>
                  <a:tcPr marL="60845" marR="60845" marT="0" marB="0" anchor="b"/>
                </a:tc>
              </a:tr>
            </a:tbl>
          </a:graphicData>
        </a:graphic>
      </p:graphicFrame>
    </p:spTree>
    <p:extLst>
      <p:ext uri="{BB962C8B-B14F-4D97-AF65-F5344CB8AC3E}">
        <p14:creationId xmlns:p14="http://schemas.microsoft.com/office/powerpoint/2010/main" val="5673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78291"/>
            <a:ext cx="7009050" cy="1219200"/>
          </a:xfrm>
        </p:spPr>
        <p:txBody>
          <a:bodyPr>
            <a:noAutofit/>
          </a:bodyPr>
          <a:lstStyle/>
          <a:p>
            <a:r>
              <a:rPr lang="en-US" b="1" dirty="0"/>
              <a:t>Student Nutrition Professional Development Workshop (SNPD</a:t>
            </a:r>
            <a:r>
              <a:rPr lang="en-US" b="1" dirty="0" smtClean="0"/>
              <a:t>)</a:t>
            </a:r>
            <a:endParaRPr lang="en-US" dirty="0"/>
          </a:p>
        </p:txBody>
      </p:sp>
      <p:sp>
        <p:nvSpPr>
          <p:cNvPr id="3" name="Content Placeholder 2"/>
          <p:cNvSpPr>
            <a:spLocks noGrp="1"/>
          </p:cNvSpPr>
          <p:nvPr>
            <p:ph idx="1"/>
          </p:nvPr>
        </p:nvSpPr>
        <p:spPr>
          <a:xfrm>
            <a:off x="227012" y="1803400"/>
            <a:ext cx="11961813" cy="4902199"/>
          </a:xfrm>
        </p:spPr>
        <p:txBody>
          <a:bodyPr>
            <a:normAutofit fontScale="55000" lnSpcReduction="20000"/>
          </a:bodyPr>
          <a:lstStyle/>
          <a:p>
            <a:pPr marL="0" indent="0">
              <a:lnSpc>
                <a:spcPct val="120000"/>
              </a:lnSpc>
              <a:spcBef>
                <a:spcPts val="0"/>
              </a:spcBef>
              <a:buNone/>
            </a:pPr>
            <a:r>
              <a:rPr lang="en-US" sz="2900" i="1" dirty="0"/>
              <a:t>Please join us for the second annual gathering for </a:t>
            </a:r>
            <a:endParaRPr lang="en-US" sz="2900" i="1" dirty="0" smtClean="0"/>
          </a:p>
          <a:p>
            <a:pPr marL="0" indent="0">
              <a:lnSpc>
                <a:spcPct val="120000"/>
              </a:lnSpc>
              <a:spcBef>
                <a:spcPts val="0"/>
              </a:spcBef>
              <a:buNone/>
            </a:pPr>
            <a:r>
              <a:rPr lang="en-US" sz="2900" i="1" dirty="0" smtClean="0"/>
              <a:t>Student </a:t>
            </a:r>
            <a:r>
              <a:rPr lang="en-US" sz="2900" i="1" dirty="0"/>
              <a:t>Nutrition Professionals in the North Valley</a:t>
            </a:r>
            <a:r>
              <a:rPr lang="en-US" sz="2900" i="1" dirty="0" smtClean="0"/>
              <a:t>!</a:t>
            </a:r>
          </a:p>
          <a:p>
            <a:pPr marL="0" indent="0">
              <a:lnSpc>
                <a:spcPct val="120000"/>
              </a:lnSpc>
              <a:spcBef>
                <a:spcPts val="0"/>
              </a:spcBef>
              <a:buNone/>
            </a:pPr>
            <a:endParaRPr lang="en-US" sz="2900" dirty="0"/>
          </a:p>
          <a:p>
            <a:pPr marL="0" indent="0">
              <a:lnSpc>
                <a:spcPct val="120000"/>
              </a:lnSpc>
              <a:spcBef>
                <a:spcPts val="0"/>
              </a:spcBef>
              <a:buNone/>
            </a:pPr>
            <a:r>
              <a:rPr lang="en-US" sz="2900" i="1" dirty="0"/>
              <a:t> </a:t>
            </a:r>
            <a:r>
              <a:rPr lang="en-US" sz="2900" dirty="0" smtClean="0"/>
              <a:t>SNPD's </a:t>
            </a:r>
            <a:r>
              <a:rPr lang="en-US" sz="2900" dirty="0"/>
              <a:t>focus is to help develop, train and inspire the entire Nutrition Services Department Staff.  We are planning a fun day of sharing, training and team building, hosted by Leasa Hill, Nutrition Services Director at Colusa Unified School District, in partnership with the Center for Healthy Communities at CSU Chico, and featuring a hands-on workshop developed and presented by Sandy Curwood</a:t>
            </a:r>
            <a:r>
              <a:rPr lang="en-US" sz="2900" dirty="0" smtClean="0"/>
              <a:t>.</a:t>
            </a:r>
          </a:p>
          <a:p>
            <a:pPr marL="0" indent="0">
              <a:lnSpc>
                <a:spcPct val="120000"/>
              </a:lnSpc>
              <a:spcBef>
                <a:spcPts val="0"/>
              </a:spcBef>
              <a:buNone/>
            </a:pPr>
            <a:endParaRPr lang="en-US" sz="2900" dirty="0"/>
          </a:p>
          <a:p>
            <a:pPr marL="0" indent="0">
              <a:lnSpc>
                <a:spcPct val="120000"/>
              </a:lnSpc>
              <a:spcBef>
                <a:spcPts val="0"/>
              </a:spcBef>
              <a:buNone/>
            </a:pPr>
            <a:r>
              <a:rPr lang="en-US" sz="2900" dirty="0"/>
              <a:t> </a:t>
            </a:r>
            <a:r>
              <a:rPr lang="en-US" sz="2900" dirty="0" smtClean="0"/>
              <a:t>This </a:t>
            </a:r>
            <a:r>
              <a:rPr lang="en-US" sz="2900" dirty="0"/>
              <a:t>FREE workshop will be focused on the move to scratch cooking and local procurement practices.   Sandy Curwood is currently the Director of Child Nutrition Services at Conejo Valley Unified School District, and formerly of Ventura Unified School District, where Farm-to-School salad bars, conversion to speed-scratch cooking and nutrition education and garden-based learning have successfully been incorporated. She is a Registered Dietitian and has worked in a variety of food service and healthcare settings for 25 years. She has B.S. in Foods and Nutrition and a Masters in Business, Health Care Administration. She is active in many organizations supporting local, sustainable agriculture, nutrition and environmental stewardship</a:t>
            </a:r>
            <a:r>
              <a:rPr lang="en-US" sz="2900" dirty="0" smtClean="0"/>
              <a:t>.</a:t>
            </a:r>
          </a:p>
          <a:p>
            <a:pPr marL="0" indent="0">
              <a:lnSpc>
                <a:spcPct val="120000"/>
              </a:lnSpc>
              <a:spcBef>
                <a:spcPts val="0"/>
              </a:spcBef>
              <a:buNone/>
            </a:pPr>
            <a:endParaRPr lang="en-US" sz="2900" dirty="0"/>
          </a:p>
          <a:p>
            <a:pPr marL="0" indent="0">
              <a:lnSpc>
                <a:spcPct val="120000"/>
              </a:lnSpc>
              <a:spcBef>
                <a:spcPts val="0"/>
              </a:spcBef>
              <a:buNone/>
            </a:pPr>
            <a:r>
              <a:rPr lang="en-US" sz="2900" dirty="0"/>
              <a:t> </a:t>
            </a:r>
            <a:r>
              <a:rPr lang="en-US" sz="2900" i="1" dirty="0" smtClean="0"/>
              <a:t>"</a:t>
            </a:r>
            <a:r>
              <a:rPr lang="en-US" sz="2900" i="1" dirty="0"/>
              <a:t>This is an event where ALL staff members are welcome and encouraged to attend. The experience will benefit from a diverse staff perspective.  Join us to gain momentum going into the school year, and get the opportunity to brainstorm with experienced </a:t>
            </a:r>
            <a:r>
              <a:rPr lang="en-US" sz="2900" i="1" dirty="0" smtClean="0"/>
              <a:t>colleagues, </a:t>
            </a:r>
            <a:r>
              <a:rPr lang="en-US" sz="2900" i="1" dirty="0"/>
              <a:t>like Sandy Curwood!  This event is different than other workshops offered during the school year... you will really be missing out if you decline!! </a:t>
            </a:r>
            <a:r>
              <a:rPr lang="en-US" sz="2900" dirty="0"/>
              <a:t>-- Leasa Hill </a:t>
            </a:r>
          </a:p>
          <a:p>
            <a:pPr marL="0" indent="0">
              <a:lnSpc>
                <a:spcPct val="120000"/>
              </a:lnSpc>
              <a:spcBef>
                <a:spcPts val="0"/>
              </a:spcBef>
              <a:buNone/>
            </a:pPr>
            <a:r>
              <a:rPr lang="en-US" sz="2900" dirty="0"/>
              <a:t> </a:t>
            </a:r>
            <a:r>
              <a:rPr lang="en-US" sz="2900" dirty="0" smtClean="0"/>
              <a:t>Refreshments </a:t>
            </a:r>
            <a:r>
              <a:rPr lang="en-US" sz="2900" dirty="0"/>
              <a:t>and lunch will be provided.</a:t>
            </a:r>
          </a:p>
          <a:p>
            <a:pPr>
              <a:lnSpc>
                <a:spcPct val="120000"/>
              </a:lnSpc>
              <a:spcBef>
                <a:spcPts val="0"/>
              </a:spcBef>
            </a:pPr>
            <a:endParaRPr lang="en-US" dirty="0"/>
          </a:p>
        </p:txBody>
      </p:sp>
      <p:pic>
        <p:nvPicPr>
          <p:cNvPr id="3075" name="Picture 3" descr="https%3A%2F%2Fimg.evbuc.com%2Fhttps%253A%252F%252Fcdn.evbuc.com%252Fimages%252F14454674%252F132755348647%252F1%252F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172382"/>
            <a:ext cx="4379684" cy="226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58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152400"/>
            <a:ext cx="10360501" cy="1219200"/>
          </a:xfrm>
        </p:spPr>
        <p:txBody>
          <a:bodyPr/>
          <a:lstStyle/>
          <a:p>
            <a:r>
              <a:rPr lang="en-US" sz="8800" b="1" dirty="0" smtClean="0"/>
              <a:t>Other…</a:t>
            </a:r>
            <a:r>
              <a:rPr lang="en-US" dirty="0" smtClean="0"/>
              <a:t>	</a:t>
            </a:r>
            <a:endParaRPr lang="en-US" dirty="0"/>
          </a:p>
        </p:txBody>
      </p:sp>
      <p:sp>
        <p:nvSpPr>
          <p:cNvPr id="3" name="Content Placeholder 2"/>
          <p:cNvSpPr>
            <a:spLocks noGrp="1"/>
          </p:cNvSpPr>
          <p:nvPr>
            <p:ph idx="1"/>
          </p:nvPr>
        </p:nvSpPr>
        <p:spPr>
          <a:xfrm>
            <a:off x="914162" y="1803401"/>
            <a:ext cx="11047650" cy="4470400"/>
          </a:xfrm>
        </p:spPr>
        <p:txBody>
          <a:bodyPr/>
          <a:lstStyle/>
          <a:p>
            <a:r>
              <a:rPr lang="en-US" sz="4400" dirty="0" smtClean="0"/>
              <a:t>SB 77 – Teacher Professional Development Funding - $1,400/Credentialed educator</a:t>
            </a:r>
          </a:p>
          <a:p>
            <a:r>
              <a:rPr lang="en-US" sz="4400" dirty="0" smtClean="0"/>
              <a:t>Hiring -  Math Teacher and Paras</a:t>
            </a:r>
          </a:p>
          <a:p>
            <a:r>
              <a:rPr lang="en-US" sz="4400" dirty="0" smtClean="0"/>
              <a:t>Title III Plan – in progress</a:t>
            </a:r>
          </a:p>
          <a:p>
            <a:r>
              <a:rPr lang="en-US" sz="4400" dirty="0" smtClean="0"/>
              <a:t>Enrollment</a:t>
            </a:r>
          </a:p>
          <a:p>
            <a:endParaRPr lang="en-US" dirty="0"/>
          </a:p>
        </p:txBody>
      </p:sp>
    </p:spTree>
    <p:extLst>
      <p:ext uri="{BB962C8B-B14F-4D97-AF65-F5344CB8AC3E}">
        <p14:creationId xmlns:p14="http://schemas.microsoft.com/office/powerpoint/2010/main" val="412950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Red radial lines presentation (widescreen)</Template>
  <TotalTime>0</TotalTime>
  <Words>412</Words>
  <Application>Microsoft Office PowerPoint</Application>
  <PresentationFormat>Custom</PresentationFormat>
  <Paragraphs>136</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Cambria</vt:lpstr>
      <vt:lpstr>Times New Roman</vt:lpstr>
      <vt:lpstr>Red Radial 16x9</vt:lpstr>
      <vt:lpstr>Superintendent’s Report</vt:lpstr>
      <vt:lpstr>LCAP Review</vt:lpstr>
      <vt:lpstr>Illuminate Software</vt:lpstr>
      <vt:lpstr>SBAC Results – Late August Early September</vt:lpstr>
      <vt:lpstr>Bond Projects update</vt:lpstr>
      <vt:lpstr>MOT Summer Work</vt:lpstr>
      <vt:lpstr>PowerPoint Presentation</vt:lpstr>
      <vt:lpstr>Student Nutrition Professional Development Workshop (SNPD)</vt:lpstr>
      <vt:lpstr>Other… </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2015-08-11T18:03:01Z</dcterms:created>
  <dcterms:modified xsi:type="dcterms:W3CDTF">2015-08-14T15:14:07Z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TC028048959991</vt:lpwstr>
  </property>
</Properties>
</file>